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86" r:id="rId2"/>
    <p:sldId id="290" r:id="rId3"/>
    <p:sldId id="291" r:id="rId4"/>
    <p:sldId id="288" r:id="rId5"/>
    <p:sldId id="316" r:id="rId6"/>
    <p:sldId id="347" r:id="rId7"/>
    <p:sldId id="289" r:id="rId8"/>
    <p:sldId id="317" r:id="rId9"/>
    <p:sldId id="334" r:id="rId10"/>
    <p:sldId id="333" r:id="rId11"/>
    <p:sldId id="343" r:id="rId12"/>
    <p:sldId id="341" r:id="rId13"/>
    <p:sldId id="360" r:id="rId14"/>
    <p:sldId id="357" r:id="rId15"/>
    <p:sldId id="359" r:id="rId16"/>
    <p:sldId id="311" r:id="rId17"/>
    <p:sldId id="297" r:id="rId18"/>
    <p:sldId id="295" r:id="rId19"/>
    <p:sldId id="301" r:id="rId20"/>
    <p:sldId id="346" r:id="rId21"/>
    <p:sldId id="348" r:id="rId22"/>
    <p:sldId id="351" r:id="rId23"/>
    <p:sldId id="314" r:id="rId24"/>
    <p:sldId id="352" r:id="rId25"/>
    <p:sldId id="353" r:id="rId26"/>
    <p:sldId id="362" r:id="rId27"/>
    <p:sldId id="335" r:id="rId28"/>
  </p:sldIdLst>
  <p:sldSz cx="9144000" cy="5143500" type="screen16x9"/>
  <p:notesSz cx="7010400" cy="9296400"/>
  <p:embeddedFontLst>
    <p:embeddedFont>
      <p:font typeface="Tahoma" panose="020B0604030504040204"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itow, Blake"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3B1"/>
    <a:srgbClr val="EF4D80"/>
    <a:srgbClr val="FF91AF"/>
    <a:srgbClr val="936072"/>
    <a:srgbClr val="D58CA6"/>
    <a:srgbClr val="FFA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85"/>
    <p:restoredTop sz="89780" autoAdjust="0"/>
  </p:normalViewPr>
  <p:slideViewPr>
    <p:cSldViewPr>
      <p:cViewPr varScale="1">
        <p:scale>
          <a:sx n="150" d="100"/>
          <a:sy n="150" d="100"/>
        </p:scale>
        <p:origin x="1134" y="108"/>
      </p:cViewPr>
      <p:guideLst>
        <p:guide orient="horz" pos="1620"/>
        <p:guide pos="2880"/>
      </p:guideLst>
    </p:cSldViewPr>
  </p:slideViewPr>
  <p:notesTextViewPr>
    <p:cViewPr>
      <p:scale>
        <a:sx n="1" d="1"/>
        <a:sy n="1" d="1"/>
      </p:scale>
      <p:origin x="0" y="0"/>
    </p:cViewPr>
  </p:notesTextViewPr>
  <p:notesViewPr>
    <p:cSldViewPr showGuides="1">
      <p:cViewPr varScale="1">
        <p:scale>
          <a:sx n="63" d="100"/>
          <a:sy n="63" d="100"/>
        </p:scale>
        <p:origin x="-3088" y="-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7B10CDB-27E2-4B75-910B-DB922CB32189}" type="datetimeFigureOut">
              <a:rPr lang="en-US" smtClean="0"/>
              <a:t>4/9/2025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a:t>REV 081815 MLT-PPT</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CF12810-E47B-4AC3-BF7D-E70C63A777E6}" type="slidenum">
              <a:rPr lang="en-US" smtClean="0"/>
              <a:t>‹#›</a:t>
            </a:fld>
            <a:endParaRPr lang="en-US" dirty="0"/>
          </a:p>
        </p:txBody>
      </p:sp>
    </p:spTree>
    <p:extLst>
      <p:ext uri="{BB962C8B-B14F-4D97-AF65-F5344CB8AC3E}">
        <p14:creationId xmlns:p14="http://schemas.microsoft.com/office/powerpoint/2010/main" val="16727609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ahoma"/>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ahoma"/>
              </a:defRPr>
            </a:lvl1pPr>
          </a:lstStyle>
          <a:p>
            <a:fld id="{E7014BFE-69CF-4FA2-9676-EFCC618ED108}" type="datetimeFigureOut">
              <a:rPr lang="en-US" smtClean="0"/>
              <a:pPr/>
              <a:t>4/9/2025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ahoma"/>
              </a:defRPr>
            </a:lvl1pPr>
          </a:lstStyle>
          <a:p>
            <a:fld id="{4146ECE5-4BA6-4313-B08C-214117CD0EB8}" type="slidenum">
              <a:rPr lang="en-US" smtClean="0"/>
              <a:pPr/>
              <a:t>‹#›</a:t>
            </a:fld>
            <a:endParaRPr lang="en-US" dirty="0"/>
          </a:p>
        </p:txBody>
      </p:sp>
      <p:sp>
        <p:nvSpPr>
          <p:cNvPr id="8" name="Footer Placeholder 7"/>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395903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Tahoma"/>
        <a:ea typeface="+mn-ea"/>
        <a:cs typeface="+mn-cs"/>
      </a:defRPr>
    </a:lvl1pPr>
    <a:lvl2pPr marL="457200" algn="l" defTabSz="914400" rtl="0" eaLnBrk="1" latinLnBrk="0" hangingPunct="1">
      <a:defRPr sz="1200" kern="1200">
        <a:solidFill>
          <a:schemeClr val="tx1"/>
        </a:solidFill>
        <a:latin typeface="Tahoma"/>
        <a:ea typeface="+mn-ea"/>
        <a:cs typeface="+mn-cs"/>
      </a:defRPr>
    </a:lvl2pPr>
    <a:lvl3pPr marL="914400" algn="l" defTabSz="914400" rtl="0" eaLnBrk="1" latinLnBrk="0" hangingPunct="1">
      <a:defRPr sz="1200" kern="1200">
        <a:solidFill>
          <a:schemeClr val="tx1"/>
        </a:solidFill>
        <a:latin typeface="Tahoma"/>
        <a:ea typeface="+mn-ea"/>
        <a:cs typeface="+mn-cs"/>
      </a:defRPr>
    </a:lvl3pPr>
    <a:lvl4pPr marL="1371600" algn="l" defTabSz="914400" rtl="0" eaLnBrk="1" latinLnBrk="0" hangingPunct="1">
      <a:defRPr sz="1200" kern="1200">
        <a:solidFill>
          <a:schemeClr val="tx1"/>
        </a:solidFill>
        <a:latin typeface="Tahoma"/>
        <a:ea typeface="+mn-ea"/>
        <a:cs typeface="+mn-cs"/>
      </a:defRPr>
    </a:lvl4pPr>
    <a:lvl5pPr marL="1828800" algn="l" defTabSz="914400" rtl="0" eaLnBrk="1" latinLnBrk="0" hangingPunct="1">
      <a:defRPr sz="1200" kern="1200">
        <a:solidFill>
          <a:schemeClr val="tx1"/>
        </a:solidFill>
        <a:latin typeface="Tahom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08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209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670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768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134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597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998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078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4837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516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875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6492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7636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9299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958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842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8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318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011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2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811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836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182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051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920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209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a:t>MLTU-PPPT-A-R1</a:t>
            </a:r>
          </a:p>
        </p:txBody>
      </p:sp>
    </p:spTree>
    <p:extLst>
      <p:ext uri="{BB962C8B-B14F-4D97-AF65-F5344CB8AC3E}">
        <p14:creationId xmlns:p14="http://schemas.microsoft.com/office/powerpoint/2010/main" val="337429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579231-86B6-44A6-8F35-924220C42F25}" type="datetime1">
              <a:rPr lang="en-US" smtClean="0"/>
              <a:t>4/9/2025</a:t>
            </a:fld>
            <a:endParaRPr lang="en-US" dirty="0"/>
          </a:p>
        </p:txBody>
      </p:sp>
      <p:sp>
        <p:nvSpPr>
          <p:cNvPr id="6" name="Footer Placeholder 5"/>
          <p:cNvSpPr>
            <a:spLocks noGrp="1"/>
          </p:cNvSpPr>
          <p:nvPr>
            <p:ph type="ftr" sz="quarter" idx="11"/>
          </p:nvPr>
        </p:nvSpPr>
        <p:spPr/>
        <p:txBody>
          <a:bodyPr/>
          <a:lstStyle/>
          <a:p>
            <a:r>
              <a:rPr lang="en-US" dirty="0"/>
              <a:t>MLTU-PPPT-A-R1</a:t>
            </a:r>
          </a:p>
        </p:txBody>
      </p:sp>
      <p:sp>
        <p:nvSpPr>
          <p:cNvPr id="7" name="Slide Number Placeholder 6"/>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20827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D90D4-3AA4-4F58-B665-411E2F0F61DE}" type="datetime1">
              <a:rPr lang="en-US" smtClean="0"/>
              <a:t>4/9/2025</a:t>
            </a:fld>
            <a:endParaRPr lang="en-US" dirty="0"/>
          </a:p>
        </p:txBody>
      </p:sp>
      <p:sp>
        <p:nvSpPr>
          <p:cNvPr id="5" name="Footer Placeholder 4"/>
          <p:cNvSpPr>
            <a:spLocks noGrp="1"/>
          </p:cNvSpPr>
          <p:nvPr>
            <p:ph type="ftr" sz="quarter" idx="11"/>
          </p:nvPr>
        </p:nvSpPr>
        <p:spPr/>
        <p:txBody>
          <a:bodyPr/>
          <a:lstStyle/>
          <a:p>
            <a:r>
              <a:rPr lang="en-US" dirty="0"/>
              <a:t>MLTU-PPPT-A-R1</a:t>
            </a:r>
          </a:p>
        </p:txBody>
      </p:sp>
      <p:sp>
        <p:nvSpPr>
          <p:cNvPr id="6" name="Slide Number Placeholder 5"/>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55479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43420-73F3-41C1-9B18-E231A222954A}" type="datetime1">
              <a:rPr lang="en-US" smtClean="0"/>
              <a:t>4/9/2025</a:t>
            </a:fld>
            <a:endParaRPr lang="en-US" dirty="0"/>
          </a:p>
        </p:txBody>
      </p:sp>
      <p:sp>
        <p:nvSpPr>
          <p:cNvPr id="5" name="Footer Placeholder 4"/>
          <p:cNvSpPr>
            <a:spLocks noGrp="1"/>
          </p:cNvSpPr>
          <p:nvPr>
            <p:ph type="ftr" sz="quarter" idx="11"/>
          </p:nvPr>
        </p:nvSpPr>
        <p:spPr/>
        <p:txBody>
          <a:bodyPr/>
          <a:lstStyle/>
          <a:p>
            <a:r>
              <a:rPr lang="en-US" dirty="0"/>
              <a:t>MLTU-PPPT-A-R1</a:t>
            </a:r>
          </a:p>
        </p:txBody>
      </p:sp>
      <p:sp>
        <p:nvSpPr>
          <p:cNvPr id="6" name="Slide Number Placeholder 5"/>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202412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MLTU-PPPT-A-R1</a:t>
            </a:r>
          </a:p>
        </p:txBody>
      </p:sp>
    </p:spTree>
    <p:extLst>
      <p:ext uri="{BB962C8B-B14F-4D97-AF65-F5344CB8AC3E}">
        <p14:creationId xmlns:p14="http://schemas.microsoft.com/office/powerpoint/2010/main" val="173120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2FC1B-F720-4328-8232-4D633F095EB5}" type="datetime1">
              <a:rPr lang="en-US" smtClean="0"/>
              <a:t>4/9/2025</a:t>
            </a:fld>
            <a:endParaRPr lang="en-US" dirty="0"/>
          </a:p>
        </p:txBody>
      </p:sp>
      <p:sp>
        <p:nvSpPr>
          <p:cNvPr id="5" name="Footer Placeholder 4"/>
          <p:cNvSpPr>
            <a:spLocks noGrp="1"/>
          </p:cNvSpPr>
          <p:nvPr>
            <p:ph type="ftr" sz="quarter" idx="11"/>
          </p:nvPr>
        </p:nvSpPr>
        <p:spPr/>
        <p:txBody>
          <a:bodyPr/>
          <a:lstStyle/>
          <a:p>
            <a:r>
              <a:rPr lang="en-US" dirty="0"/>
              <a:t>MLTU-PPPT-A-R1</a:t>
            </a:r>
          </a:p>
        </p:txBody>
      </p:sp>
      <p:sp>
        <p:nvSpPr>
          <p:cNvPr id="6" name="Slide Number Placeholder 5"/>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227062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BEF9A-6C85-4F21-914B-9FEA567CC5B8}" type="datetime1">
              <a:rPr lang="en-US" smtClean="0"/>
              <a:t>4/9/2025</a:t>
            </a:fld>
            <a:endParaRPr lang="en-US" dirty="0"/>
          </a:p>
        </p:txBody>
      </p:sp>
      <p:sp>
        <p:nvSpPr>
          <p:cNvPr id="5" name="Footer Placeholder 4"/>
          <p:cNvSpPr>
            <a:spLocks noGrp="1"/>
          </p:cNvSpPr>
          <p:nvPr>
            <p:ph type="ftr" sz="quarter" idx="11"/>
          </p:nvPr>
        </p:nvSpPr>
        <p:spPr/>
        <p:txBody>
          <a:bodyPr/>
          <a:lstStyle/>
          <a:p>
            <a:r>
              <a:rPr lang="en-US" dirty="0"/>
              <a:t>MLTU-PPPT-A-R1</a:t>
            </a:r>
          </a:p>
        </p:txBody>
      </p:sp>
      <p:sp>
        <p:nvSpPr>
          <p:cNvPr id="6" name="Slide Number Placeholder 5"/>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179572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F022DD-27B3-488D-9FE3-5EC1A85A32A4}" type="datetime1">
              <a:rPr lang="en-US" smtClean="0"/>
              <a:t>4/9/2025</a:t>
            </a:fld>
            <a:endParaRPr lang="en-US" dirty="0"/>
          </a:p>
        </p:txBody>
      </p:sp>
      <p:sp>
        <p:nvSpPr>
          <p:cNvPr id="6" name="Footer Placeholder 5"/>
          <p:cNvSpPr>
            <a:spLocks noGrp="1"/>
          </p:cNvSpPr>
          <p:nvPr>
            <p:ph type="ftr" sz="quarter" idx="11"/>
          </p:nvPr>
        </p:nvSpPr>
        <p:spPr/>
        <p:txBody>
          <a:bodyPr/>
          <a:lstStyle/>
          <a:p>
            <a:r>
              <a:rPr lang="en-US" dirty="0"/>
              <a:t>MLTU-PPPT-A-R1</a:t>
            </a:r>
          </a:p>
        </p:txBody>
      </p:sp>
      <p:sp>
        <p:nvSpPr>
          <p:cNvPr id="7" name="Slide Number Placeholder 6"/>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312067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EEC604-D162-43D9-A10B-6078DD1EA798}" type="datetime1">
              <a:rPr lang="en-US" smtClean="0"/>
              <a:t>4/9/2025</a:t>
            </a:fld>
            <a:endParaRPr lang="en-US" dirty="0"/>
          </a:p>
        </p:txBody>
      </p:sp>
      <p:sp>
        <p:nvSpPr>
          <p:cNvPr id="8" name="Footer Placeholder 7"/>
          <p:cNvSpPr>
            <a:spLocks noGrp="1"/>
          </p:cNvSpPr>
          <p:nvPr>
            <p:ph type="ftr" sz="quarter" idx="11"/>
          </p:nvPr>
        </p:nvSpPr>
        <p:spPr/>
        <p:txBody>
          <a:bodyPr/>
          <a:lstStyle/>
          <a:p>
            <a:r>
              <a:rPr lang="en-US" dirty="0"/>
              <a:t>MLTU-PPPT-A-R1</a:t>
            </a:r>
          </a:p>
        </p:txBody>
      </p:sp>
      <p:sp>
        <p:nvSpPr>
          <p:cNvPr id="9" name="Slide Number Placeholder 8"/>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8125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C488A-A975-4544-B5A1-C3977808CF5E}" type="datetime1">
              <a:rPr lang="en-US" smtClean="0"/>
              <a:t>4/9/2025</a:t>
            </a:fld>
            <a:endParaRPr lang="en-US" dirty="0"/>
          </a:p>
        </p:txBody>
      </p:sp>
      <p:sp>
        <p:nvSpPr>
          <p:cNvPr id="4" name="Footer Placeholder 3"/>
          <p:cNvSpPr>
            <a:spLocks noGrp="1"/>
          </p:cNvSpPr>
          <p:nvPr>
            <p:ph type="ftr" sz="quarter" idx="11"/>
          </p:nvPr>
        </p:nvSpPr>
        <p:spPr/>
        <p:txBody>
          <a:bodyPr/>
          <a:lstStyle/>
          <a:p>
            <a:r>
              <a:rPr lang="en-US" dirty="0"/>
              <a:t>MLTU-PPPT-A-R1</a:t>
            </a:r>
          </a:p>
        </p:txBody>
      </p:sp>
      <p:sp>
        <p:nvSpPr>
          <p:cNvPr id="5" name="Slide Number Placeholder 4"/>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164637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F861B-45EF-48B9-98E6-5F68571E5551}" type="datetime1">
              <a:rPr lang="en-US" smtClean="0"/>
              <a:t>4/9/2025</a:t>
            </a:fld>
            <a:endParaRPr lang="en-US" dirty="0"/>
          </a:p>
        </p:txBody>
      </p:sp>
      <p:sp>
        <p:nvSpPr>
          <p:cNvPr id="3" name="Footer Placeholder 2"/>
          <p:cNvSpPr>
            <a:spLocks noGrp="1"/>
          </p:cNvSpPr>
          <p:nvPr>
            <p:ph type="ftr" sz="quarter" idx="11"/>
          </p:nvPr>
        </p:nvSpPr>
        <p:spPr/>
        <p:txBody>
          <a:bodyPr/>
          <a:lstStyle/>
          <a:p>
            <a:r>
              <a:rPr lang="en-US" dirty="0"/>
              <a:t>MLTU-PPPT-A-R1</a:t>
            </a:r>
          </a:p>
        </p:txBody>
      </p:sp>
      <p:sp>
        <p:nvSpPr>
          <p:cNvPr id="4" name="Slide Number Placeholder 3"/>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6854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FB08D-7779-44B1-8AA7-78DC33DD4FDF}" type="datetime1">
              <a:rPr lang="en-US" smtClean="0"/>
              <a:t>4/9/2025</a:t>
            </a:fld>
            <a:endParaRPr lang="en-US" dirty="0"/>
          </a:p>
        </p:txBody>
      </p:sp>
      <p:sp>
        <p:nvSpPr>
          <p:cNvPr id="6" name="Footer Placeholder 5"/>
          <p:cNvSpPr>
            <a:spLocks noGrp="1"/>
          </p:cNvSpPr>
          <p:nvPr>
            <p:ph type="ftr" sz="quarter" idx="11"/>
          </p:nvPr>
        </p:nvSpPr>
        <p:spPr/>
        <p:txBody>
          <a:bodyPr/>
          <a:lstStyle/>
          <a:p>
            <a:r>
              <a:rPr lang="en-US" dirty="0"/>
              <a:t>MLTU-PPPT-A-R1</a:t>
            </a:r>
          </a:p>
        </p:txBody>
      </p:sp>
      <p:sp>
        <p:nvSpPr>
          <p:cNvPr id="7" name="Slide Number Placeholder 6"/>
          <p:cNvSpPr>
            <a:spLocks noGrp="1"/>
          </p:cNvSpPr>
          <p:nvPr>
            <p:ph type="sldNum" sz="quarter" idx="12"/>
          </p:nvPr>
        </p:nvSpPr>
        <p:spPr/>
        <p:txBody>
          <a:bodyPr/>
          <a:lstStyle/>
          <a:p>
            <a:fld id="{E7F42EEF-6EE2-4351-8B19-D473244DBE30}" type="slidenum">
              <a:rPr lang="en-US" smtClean="0"/>
              <a:t>‹#›</a:t>
            </a:fld>
            <a:endParaRPr lang="en-US" dirty="0"/>
          </a:p>
        </p:txBody>
      </p:sp>
    </p:spTree>
    <p:extLst>
      <p:ext uri="{BB962C8B-B14F-4D97-AF65-F5344CB8AC3E}">
        <p14:creationId xmlns:p14="http://schemas.microsoft.com/office/powerpoint/2010/main" val="361900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Tahoma"/>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ahoma"/>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Tahoma"/>
              </a:defRPr>
            </a:lvl1pPr>
          </a:lstStyle>
          <a:p>
            <a:r>
              <a:rPr lang="en-US" dirty="0"/>
              <a:t>MLTU-PPPT-A-R1</a:t>
            </a:r>
          </a:p>
        </p:txBody>
      </p:sp>
    </p:spTree>
    <p:extLst>
      <p:ext uri="{BB962C8B-B14F-4D97-AF65-F5344CB8AC3E}">
        <p14:creationId xmlns:p14="http://schemas.microsoft.com/office/powerpoint/2010/main" val="14524035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ctr" defTabSz="914400" rtl="0" eaLnBrk="1" latinLnBrk="0" hangingPunct="1">
        <a:spcBef>
          <a:spcPct val="0"/>
        </a:spcBef>
        <a:buNone/>
        <a:defRPr sz="4400" kern="1200">
          <a:solidFill>
            <a:schemeClr val="tx1"/>
          </a:solidFill>
          <a:latin typeface="Tahoma"/>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521EA7-66BD-8345-976E-2020BD585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5" t="8727" r="157" b="10013"/>
          <a:stretch/>
        </p:blipFill>
        <p:spPr>
          <a:xfrm>
            <a:off x="0" y="0"/>
            <a:ext cx="9144000" cy="5143500"/>
          </a:xfrm>
          <a:prstGeom prst="rect">
            <a:avLst/>
          </a:prstGeom>
        </p:spPr>
      </p:pic>
      <p:sp>
        <p:nvSpPr>
          <p:cNvPr id="12" name="Rectangle 11"/>
          <p:cNvSpPr/>
          <p:nvPr/>
        </p:nvSpPr>
        <p:spPr>
          <a:xfrm>
            <a:off x="0" y="2821875"/>
            <a:ext cx="9144000" cy="1643402"/>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http://gmne62xi6nrhl6vn2bahmo18.wpengine.netdna-cdn.com/wp-content/uploads/2015/06/MonaLisa-Touch-logo-HR-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344534"/>
            <a:ext cx="2239167" cy="59808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6AE0B68-59AB-9845-85CD-2158F97FDE0D}"/>
              </a:ext>
            </a:extLst>
          </p:cNvPr>
          <p:cNvCxnSpPr>
            <a:cxnSpLocks/>
          </p:cNvCxnSpPr>
          <p:nvPr/>
        </p:nvCxnSpPr>
        <p:spPr>
          <a:xfrm>
            <a:off x="3124200" y="3029244"/>
            <a:ext cx="0" cy="1215353"/>
          </a:xfrm>
          <a:prstGeom prst="line">
            <a:avLst/>
          </a:prstGeom>
          <a:ln>
            <a:solidFill>
              <a:schemeClr val="bg1">
                <a:lumMod val="85000"/>
              </a:schemeClr>
            </a:solidFill>
          </a:ln>
          <a:effectLst/>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REV 2 MLTU-PPPT-A-R2</a:t>
            </a:r>
          </a:p>
          <a:p>
            <a:endParaRPr lang="en-US" sz="700" dirty="0">
              <a:solidFill>
                <a:schemeClr val="bg1"/>
              </a:solidFill>
            </a:endParaRPr>
          </a:p>
        </p:txBody>
      </p:sp>
      <p:pic>
        <p:nvPicPr>
          <p:cNvPr id="3" name="Picture 2">
            <a:extLst>
              <a:ext uri="{FF2B5EF4-FFF2-40B4-BE49-F238E27FC236}">
                <a16:creationId xmlns:a16="http://schemas.microsoft.com/office/drawing/2014/main" id="{F116F144-5450-EB45-9296-316306144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466" y="3130664"/>
            <a:ext cx="5410534" cy="1113933"/>
          </a:xfrm>
          <a:prstGeom prst="rect">
            <a:avLst/>
          </a:prstGeom>
        </p:spPr>
      </p:pic>
    </p:spTree>
    <p:extLst>
      <p:ext uri="{BB962C8B-B14F-4D97-AF65-F5344CB8AC3E}">
        <p14:creationId xmlns:p14="http://schemas.microsoft.com/office/powerpoint/2010/main" val="149153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gmne62xi6nrhl6vn2bahmo18.wpengine.netdna-cdn.com/wp-content/uploads/2015/06/MonaLisa-Touch-logo-HR-r.png">
            <a:extLst>
              <a:ext uri="{FF2B5EF4-FFF2-40B4-BE49-F238E27FC236}">
                <a16:creationId xmlns:a16="http://schemas.microsoft.com/office/drawing/2014/main" id="{B81ADC03-0E28-6E41-98B0-48B234398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50540DC-6C44-DA45-877C-D185816D3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97" y="1833001"/>
            <a:ext cx="2602642" cy="2510998"/>
          </a:xfrm>
          <a:prstGeom prst="rect">
            <a:avLst/>
          </a:prstGeom>
        </p:spPr>
      </p:pic>
      <p:sp>
        <p:nvSpPr>
          <p:cNvPr id="8" name="Oval 7">
            <a:extLst>
              <a:ext uri="{FF2B5EF4-FFF2-40B4-BE49-F238E27FC236}">
                <a16:creationId xmlns:a16="http://schemas.microsoft.com/office/drawing/2014/main" id="{5E88031B-2A35-7B49-B435-F9BE109273FF}"/>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1" name="TextBox 10">
            <a:extLst>
              <a:ext uri="{FF2B5EF4-FFF2-40B4-BE49-F238E27FC236}">
                <a16:creationId xmlns:a16="http://schemas.microsoft.com/office/drawing/2014/main" id="{CAC000BD-F432-0041-9084-C47679772DF7}"/>
              </a:ext>
            </a:extLst>
          </p:cNvPr>
          <p:cNvSpPr txBox="1"/>
          <p:nvPr/>
        </p:nvSpPr>
        <p:spPr>
          <a:xfrm>
            <a:off x="3733800" y="2243337"/>
            <a:ext cx="4648200" cy="1015663"/>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MonaLisa Touch is a well-studied laser and has been accepted by experts in female pelvic health around the world.</a:t>
            </a:r>
          </a:p>
        </p:txBody>
      </p:sp>
      <p:pic>
        <p:nvPicPr>
          <p:cNvPr id="3" name="Picture 2">
            <a:extLst>
              <a:ext uri="{FF2B5EF4-FFF2-40B4-BE49-F238E27FC236}">
                <a16:creationId xmlns:a16="http://schemas.microsoft.com/office/drawing/2014/main" id="{6A2C2130-AD55-2340-8296-C600C45E7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511" y="285750"/>
            <a:ext cx="5873520" cy="1256572"/>
          </a:xfrm>
          <a:prstGeom prst="rect">
            <a:avLst/>
          </a:prstGeom>
        </p:spPr>
      </p:pic>
    </p:spTree>
    <p:extLst>
      <p:ext uri="{BB962C8B-B14F-4D97-AF65-F5344CB8AC3E}">
        <p14:creationId xmlns:p14="http://schemas.microsoft.com/office/powerpoint/2010/main" val="335462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38150"/>
            <a:ext cx="8991600" cy="523220"/>
          </a:xfrm>
          <a:prstGeom prst="rect">
            <a:avLst/>
          </a:prstGeom>
          <a:noFill/>
        </p:spPr>
        <p:txBody>
          <a:bodyPr wrap="square" rtlCol="0">
            <a:spAutoFit/>
          </a:bodyPr>
          <a:lstStyle/>
          <a:p>
            <a:pPr algn="ctr"/>
            <a:r>
              <a:rPr lang="en-US" sz="2800" dirty="0">
                <a:solidFill>
                  <a:schemeClr val="bg1"/>
                </a:solidFill>
                <a:latin typeface="Tahoma"/>
              </a:rPr>
              <a:t>The reason for talking about the MonaLisa Touch.</a:t>
            </a:r>
          </a:p>
        </p:txBody>
      </p:sp>
      <p:sp>
        <p:nvSpPr>
          <p:cNvPr id="7" name="TextBox 6"/>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pic>
        <p:nvPicPr>
          <p:cNvPr id="8" name="Picture 2" descr="http://gmne62xi6nrhl6vn2bahmo18.wpengine.netdna-cdn.com/wp-content/uploads/2015/06/MonaLisa-Touch-logo-HR-r.png">
            <a:extLst>
              <a:ext uri="{FF2B5EF4-FFF2-40B4-BE49-F238E27FC236}">
                <a16:creationId xmlns:a16="http://schemas.microsoft.com/office/drawing/2014/main" id="{B3A3C805-B7CF-3645-9289-37F3CFC22D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049103-12B4-CC49-8C41-4A7538E5FCB5}"/>
              </a:ext>
            </a:extLst>
          </p:cNvPr>
          <p:cNvSpPr txBox="1"/>
          <p:nvPr/>
        </p:nvSpPr>
        <p:spPr>
          <a:xfrm>
            <a:off x="3733800" y="2235934"/>
            <a:ext cx="4648200" cy="1631216"/>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Unlike other lasers, SmartXide Touch which is used to deliver the MonaLisa Touch procedure, was designed for gynecologic use to meet the needs of OB/GYN patients.</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3907CF2-D4DB-3B43-851C-4E51C94A6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90" y="1873582"/>
            <a:ext cx="2626504" cy="2534021"/>
          </a:xfrm>
          <a:prstGeom prst="rect">
            <a:avLst/>
          </a:prstGeom>
        </p:spPr>
      </p:pic>
      <p:sp>
        <p:nvSpPr>
          <p:cNvPr id="15" name="Oval 14">
            <a:extLst>
              <a:ext uri="{FF2B5EF4-FFF2-40B4-BE49-F238E27FC236}">
                <a16:creationId xmlns:a16="http://schemas.microsoft.com/office/drawing/2014/main" id="{96EDD9A6-7B21-B149-A7EF-410FFE3E5597}"/>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4" name="Picture 3">
            <a:extLst>
              <a:ext uri="{FF2B5EF4-FFF2-40B4-BE49-F238E27FC236}">
                <a16:creationId xmlns:a16="http://schemas.microsoft.com/office/drawing/2014/main" id="{DC030975-C690-9C4D-A108-ADDCED754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59688"/>
            <a:ext cx="5532748" cy="1178003"/>
          </a:xfrm>
          <a:prstGeom prst="rect">
            <a:avLst/>
          </a:prstGeom>
        </p:spPr>
      </p:pic>
    </p:spTree>
    <p:extLst>
      <p:ext uri="{BB962C8B-B14F-4D97-AF65-F5344CB8AC3E}">
        <p14:creationId xmlns:p14="http://schemas.microsoft.com/office/powerpoint/2010/main" val="386116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9661D9-3609-0D4D-B1D3-7F41504FF32F}"/>
              </a:ext>
            </a:extLst>
          </p:cNvPr>
          <p:cNvSpPr/>
          <p:nvPr/>
        </p:nvSpPr>
        <p:spPr>
          <a:xfrm>
            <a:off x="609600" y="1483955"/>
            <a:ext cx="2804297" cy="3307297"/>
          </a:xfrm>
          <a:prstGeom prst="rect">
            <a:avLst/>
          </a:prstGeom>
          <a:solidFill>
            <a:srgbClr val="EF4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http://gmne62xi6nrhl6vn2bahmo18.wpengine.netdna-cdn.com/wp-content/uploads/2015/06/MonaLisa-Touch-logo-HR-r.png">
            <a:extLst>
              <a:ext uri="{FF2B5EF4-FFF2-40B4-BE49-F238E27FC236}">
                <a16:creationId xmlns:a16="http://schemas.microsoft.com/office/drawing/2014/main" id="{09C17D63-9368-B145-80DB-5AFB943A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584FFC9-4CFF-A44A-ABAE-FF7DCF27A367}"/>
              </a:ext>
            </a:extLst>
          </p:cNvPr>
          <p:cNvSpPr txBox="1"/>
          <p:nvPr/>
        </p:nvSpPr>
        <p:spPr>
          <a:xfrm>
            <a:off x="304800" y="784724"/>
            <a:ext cx="8550728" cy="646331"/>
          </a:xfrm>
          <a:prstGeom prst="rect">
            <a:avLst/>
          </a:prstGeom>
          <a:noFill/>
        </p:spPr>
        <p:txBody>
          <a:bodyPr wrap="square" rtlCol="0">
            <a:spAutoFit/>
          </a:bodyPr>
          <a:lstStyle/>
          <a:p>
            <a:r>
              <a:rPr lang="en-US" sz="3600" b="1" dirty="0">
                <a:solidFill>
                  <a:srgbClr val="EF4D80"/>
                </a:solidFill>
                <a:latin typeface="Proxima Nova Rg" panose="02000506030000020004" pitchFamily="50" charset="0"/>
              </a:rPr>
              <a:t>WITH UNIQUE TECHNOLOGY</a:t>
            </a:r>
          </a:p>
        </p:txBody>
      </p:sp>
      <p:pic>
        <p:nvPicPr>
          <p:cNvPr id="8" name="Picture 7">
            <a:extLst>
              <a:ext uri="{FF2B5EF4-FFF2-40B4-BE49-F238E27FC236}">
                <a16:creationId xmlns:a16="http://schemas.microsoft.com/office/drawing/2014/main" id="{7EDE30A3-95AB-954D-BD1C-1E299EE3E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51" y="1581150"/>
            <a:ext cx="1760614" cy="1760614"/>
          </a:xfrm>
          <a:prstGeom prst="rect">
            <a:avLst/>
          </a:prstGeom>
        </p:spPr>
      </p:pic>
      <p:pic>
        <p:nvPicPr>
          <p:cNvPr id="14" name="Picture 13">
            <a:extLst>
              <a:ext uri="{FF2B5EF4-FFF2-40B4-BE49-F238E27FC236}">
                <a16:creationId xmlns:a16="http://schemas.microsoft.com/office/drawing/2014/main" id="{0B8A86AF-5AC3-344B-A5E7-FA2A607E4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307" y="3002470"/>
            <a:ext cx="1760614" cy="1678996"/>
          </a:xfrm>
          <a:prstGeom prst="rect">
            <a:avLst/>
          </a:prstGeom>
        </p:spPr>
      </p:pic>
      <p:sp>
        <p:nvSpPr>
          <p:cNvPr id="9" name="TextBox 8"/>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5" name="TextBox 14">
            <a:extLst>
              <a:ext uri="{FF2B5EF4-FFF2-40B4-BE49-F238E27FC236}">
                <a16:creationId xmlns:a16="http://schemas.microsoft.com/office/drawing/2014/main" id="{EACE72D2-2374-0D47-B383-715B23980252}"/>
              </a:ext>
            </a:extLst>
          </p:cNvPr>
          <p:cNvSpPr txBox="1"/>
          <p:nvPr/>
        </p:nvSpPr>
        <p:spPr>
          <a:xfrm>
            <a:off x="3733800" y="2235934"/>
            <a:ext cx="4800600" cy="1938992"/>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The fractional laser technology within the MonaLisa Touch device has proprietary stacking technology, which is a repetitive firing of the laser with more concentrated energy to target deeper levels of the tissue.</a:t>
            </a:r>
          </a:p>
        </p:txBody>
      </p:sp>
      <p:pic>
        <p:nvPicPr>
          <p:cNvPr id="3" name="Picture 2">
            <a:extLst>
              <a:ext uri="{FF2B5EF4-FFF2-40B4-BE49-F238E27FC236}">
                <a16:creationId xmlns:a16="http://schemas.microsoft.com/office/drawing/2014/main" id="{C007CB1A-7B3F-9148-8470-175E33EF2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56743"/>
            <a:ext cx="6667500" cy="1130300"/>
          </a:xfrm>
          <a:prstGeom prst="rect">
            <a:avLst/>
          </a:prstGeom>
        </p:spPr>
      </p:pic>
    </p:spTree>
    <p:extLst>
      <p:ext uri="{BB962C8B-B14F-4D97-AF65-F5344CB8AC3E}">
        <p14:creationId xmlns:p14="http://schemas.microsoft.com/office/powerpoint/2010/main" val="345026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38150"/>
            <a:ext cx="8991600" cy="523220"/>
          </a:xfrm>
          <a:prstGeom prst="rect">
            <a:avLst/>
          </a:prstGeom>
          <a:noFill/>
        </p:spPr>
        <p:txBody>
          <a:bodyPr wrap="square" rtlCol="0">
            <a:spAutoFit/>
          </a:bodyPr>
          <a:lstStyle/>
          <a:p>
            <a:pPr algn="ctr"/>
            <a:r>
              <a:rPr lang="en-US" sz="2800" dirty="0">
                <a:solidFill>
                  <a:schemeClr val="bg1"/>
                </a:solidFill>
                <a:latin typeface="Tahoma"/>
              </a:rPr>
              <a:t>The reason for talking about the MonaLisa Touch.</a:t>
            </a:r>
          </a:p>
        </p:txBody>
      </p:sp>
      <p:sp>
        <p:nvSpPr>
          <p:cNvPr id="7" name="TextBox 6"/>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sp>
        <p:nvSpPr>
          <p:cNvPr id="9" name="TextBox 8"/>
          <p:cNvSpPr txBox="1"/>
          <p:nvPr/>
        </p:nvSpPr>
        <p:spPr>
          <a:xfrm>
            <a:off x="4648200" y="2496983"/>
            <a:ext cx="4038600"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A leading innovator of a broad array of light-based aesthetic and medical treatment systems. Products are used to provide a diverse range of treatment applications such as hair removal, skin revitalization, scar reduction, and more.</a:t>
            </a:r>
            <a:endParaRPr 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extBox 7"/>
          <p:cNvSpPr txBox="1"/>
          <p:nvPr/>
        </p:nvSpPr>
        <p:spPr>
          <a:xfrm>
            <a:off x="498361" y="2596988"/>
            <a:ext cx="3009900" cy="1754326"/>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The global champion of women’s health, dedicated to improving and saving lives through early detection and proactive treatment.</a:t>
            </a:r>
            <a:endParaRPr lang="en-US"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580004" y="1875934"/>
            <a:ext cx="1905000" cy="5715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415" y="1697809"/>
            <a:ext cx="2209800" cy="608702"/>
          </a:xfrm>
          <a:prstGeom prst="rect">
            <a:avLst/>
          </a:prstGeom>
        </p:spPr>
      </p:pic>
      <p:cxnSp>
        <p:nvCxnSpPr>
          <p:cNvPr id="14" name="Straight Connector 13">
            <a:extLst>
              <a:ext uri="{FF2B5EF4-FFF2-40B4-BE49-F238E27FC236}">
                <a16:creationId xmlns:a16="http://schemas.microsoft.com/office/drawing/2014/main" id="{28C1AB0A-8C54-8041-9D07-B5C1D0AC1303}"/>
              </a:ext>
            </a:extLst>
          </p:cNvPr>
          <p:cNvCxnSpPr>
            <a:cxnSpLocks/>
          </p:cNvCxnSpPr>
          <p:nvPr/>
        </p:nvCxnSpPr>
        <p:spPr>
          <a:xfrm>
            <a:off x="4038600" y="1793023"/>
            <a:ext cx="0" cy="2836127"/>
          </a:xfrm>
          <a:prstGeom prst="line">
            <a:avLst/>
          </a:prstGeom>
          <a:ln>
            <a:solidFill>
              <a:schemeClr val="bg1">
                <a:lumMod val="85000"/>
              </a:schemeClr>
            </a:solidFill>
          </a:ln>
          <a:effectLst/>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6" name="Picture 5">
            <a:extLst>
              <a:ext uri="{FF2B5EF4-FFF2-40B4-BE49-F238E27FC236}">
                <a16:creationId xmlns:a16="http://schemas.microsoft.com/office/drawing/2014/main" id="{0DE07CBD-749C-0744-9080-F25CB4D922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57802"/>
            <a:ext cx="8686800" cy="1193800"/>
          </a:xfrm>
          <a:prstGeom prst="rect">
            <a:avLst/>
          </a:prstGeom>
        </p:spPr>
      </p:pic>
      <p:pic>
        <p:nvPicPr>
          <p:cNvPr id="11" name="Picture 2" descr="http://gmne62xi6nrhl6vn2bahmo18.wpengine.netdna-cdn.com/wp-content/uploads/2015/06/MonaLisa-Touch-logo-HR-r.png">
            <a:extLst>
              <a:ext uri="{FF2B5EF4-FFF2-40B4-BE49-F238E27FC236}">
                <a16:creationId xmlns:a16="http://schemas.microsoft.com/office/drawing/2014/main" id="{A145528D-E5A3-9242-A2B3-41F8B09C72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1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6200000">
            <a:off x="1994806" y="-2005694"/>
            <a:ext cx="5143501" cy="9154887"/>
          </a:xfrm>
          <a:prstGeom prst="rect">
            <a:avLst/>
          </a:prstGeom>
          <a:solidFill>
            <a:srgbClr val="EF4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ttp://gmne62xi6nrhl6vn2bahmo18.wpengine.netdna-cdn.com/wp-content/uploads/2015/06/MonaLisa-Touch-logo-HR-r.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05200" y="4084286"/>
            <a:ext cx="2016211" cy="538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C0CFB0-69E0-D94C-A0F8-D1B9154B6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206" y="1733550"/>
            <a:ext cx="4584700" cy="1320800"/>
          </a:xfrm>
          <a:prstGeom prst="rect">
            <a:avLst/>
          </a:prstGeom>
        </p:spPr>
      </p:pic>
    </p:spTree>
    <p:extLst>
      <p:ext uri="{BB962C8B-B14F-4D97-AF65-F5344CB8AC3E}">
        <p14:creationId xmlns:p14="http://schemas.microsoft.com/office/powerpoint/2010/main" val="4271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gmne62xi6nrhl6vn2bahmo18.wpengine.netdna-cdn.com/wp-content/uploads/2015/06/MonaLisa-Touch-logo-HR-r.png">
            <a:extLst>
              <a:ext uri="{FF2B5EF4-FFF2-40B4-BE49-F238E27FC236}">
                <a16:creationId xmlns:a16="http://schemas.microsoft.com/office/drawing/2014/main" id="{96E8F296-1B11-844A-9FC5-AA74648AD0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9B912E0-B60D-6446-B4A4-A7604950D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27" y="1821331"/>
            <a:ext cx="2566630" cy="2476256"/>
          </a:xfrm>
          <a:prstGeom prst="rect">
            <a:avLst/>
          </a:prstGeom>
        </p:spPr>
      </p:pic>
      <p:sp>
        <p:nvSpPr>
          <p:cNvPr id="8" name="Oval 7">
            <a:extLst>
              <a:ext uri="{FF2B5EF4-FFF2-40B4-BE49-F238E27FC236}">
                <a16:creationId xmlns:a16="http://schemas.microsoft.com/office/drawing/2014/main" id="{0E671D92-D63E-E04E-9ED2-6FC3733E5BAC}"/>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2" name="TextBox 11">
            <a:extLst>
              <a:ext uri="{FF2B5EF4-FFF2-40B4-BE49-F238E27FC236}">
                <a16:creationId xmlns:a16="http://schemas.microsoft.com/office/drawing/2014/main" id="{CA8BE29D-DCB8-AE41-8DF8-27FF6AC881B1}"/>
              </a:ext>
            </a:extLst>
          </p:cNvPr>
          <p:cNvSpPr txBox="1"/>
          <p:nvPr/>
        </p:nvSpPr>
        <p:spPr>
          <a:xfrm>
            <a:off x="3733800" y="2238672"/>
            <a:ext cx="3886200" cy="1015663"/>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The procedure is performed here in our office during a routine outpatient appointment.</a:t>
            </a:r>
          </a:p>
        </p:txBody>
      </p:sp>
      <p:pic>
        <p:nvPicPr>
          <p:cNvPr id="3" name="Picture 2">
            <a:extLst>
              <a:ext uri="{FF2B5EF4-FFF2-40B4-BE49-F238E27FC236}">
                <a16:creationId xmlns:a16="http://schemas.microsoft.com/office/drawing/2014/main" id="{9012E4DC-347E-A44D-B3B7-42B9B1803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59688"/>
            <a:ext cx="5003800" cy="1333500"/>
          </a:xfrm>
          <a:prstGeom prst="rect">
            <a:avLst/>
          </a:prstGeom>
        </p:spPr>
      </p:pic>
    </p:spTree>
    <p:extLst>
      <p:ext uri="{BB962C8B-B14F-4D97-AF65-F5344CB8AC3E}">
        <p14:creationId xmlns:p14="http://schemas.microsoft.com/office/powerpoint/2010/main" val="33954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gmne62xi6nrhl6vn2bahmo18.wpengine.netdna-cdn.com/wp-content/uploads/2015/06/MonaLisa-Touch-logo-HR-r.png">
            <a:extLst>
              <a:ext uri="{FF2B5EF4-FFF2-40B4-BE49-F238E27FC236}">
                <a16:creationId xmlns:a16="http://schemas.microsoft.com/office/drawing/2014/main" id="{1B76B652-1ACB-2242-811E-503EDA3AD0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6603F6E-741A-3D41-A618-009DCC650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24482"/>
            <a:ext cx="2413000" cy="2328035"/>
          </a:xfrm>
          <a:prstGeom prst="rect">
            <a:avLst/>
          </a:prstGeom>
        </p:spPr>
      </p:pic>
      <p:sp>
        <p:nvSpPr>
          <p:cNvPr id="8" name="Oval 7">
            <a:extLst>
              <a:ext uri="{FF2B5EF4-FFF2-40B4-BE49-F238E27FC236}">
                <a16:creationId xmlns:a16="http://schemas.microsoft.com/office/drawing/2014/main" id="{329A7CA9-D8D8-F940-BDB4-21364808CE9F}"/>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2" name="TextBox 11">
            <a:extLst>
              <a:ext uri="{FF2B5EF4-FFF2-40B4-BE49-F238E27FC236}">
                <a16:creationId xmlns:a16="http://schemas.microsoft.com/office/drawing/2014/main" id="{F27993EB-E339-D247-8FDE-834B236BD741}"/>
              </a:ext>
            </a:extLst>
          </p:cNvPr>
          <p:cNvSpPr txBox="1"/>
          <p:nvPr/>
        </p:nvSpPr>
        <p:spPr>
          <a:xfrm>
            <a:off x="3733800" y="2241410"/>
            <a:ext cx="3886200" cy="1015663"/>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The procedure time is less than </a:t>
            </a:r>
          </a:p>
          <a:p>
            <a:r>
              <a:rPr lang="en-US" sz="2000" dirty="0">
                <a:solidFill>
                  <a:schemeClr val="tx1">
                    <a:lumMod val="65000"/>
                    <a:lumOff val="35000"/>
                  </a:schemeClr>
                </a:solidFill>
                <a:latin typeface="Arial" panose="020B0604020202020204" pitchFamily="34" charset="0"/>
                <a:cs typeface="Arial" panose="020B0604020202020204" pitchFamily="34" charset="0"/>
              </a:rPr>
              <a:t>5 minutes and can be scheduled at your convenience.</a:t>
            </a:r>
          </a:p>
        </p:txBody>
      </p:sp>
      <p:pic>
        <p:nvPicPr>
          <p:cNvPr id="3" name="Picture 2">
            <a:extLst>
              <a:ext uri="{FF2B5EF4-FFF2-40B4-BE49-F238E27FC236}">
                <a16:creationId xmlns:a16="http://schemas.microsoft.com/office/drawing/2014/main" id="{5E5D2651-5CE5-1042-934F-444C01B1D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85750"/>
            <a:ext cx="6616700" cy="1371600"/>
          </a:xfrm>
          <a:prstGeom prst="rect">
            <a:avLst/>
          </a:prstGeom>
        </p:spPr>
      </p:pic>
    </p:spTree>
    <p:extLst>
      <p:ext uri="{BB962C8B-B14F-4D97-AF65-F5344CB8AC3E}">
        <p14:creationId xmlns:p14="http://schemas.microsoft.com/office/powerpoint/2010/main" val="109656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gmne62xi6nrhl6vn2bahmo18.wpengine.netdna-cdn.com/wp-content/uploads/2015/06/MonaLisa-Touch-logo-HR-r.png">
            <a:extLst>
              <a:ext uri="{FF2B5EF4-FFF2-40B4-BE49-F238E27FC236}">
                <a16:creationId xmlns:a16="http://schemas.microsoft.com/office/drawing/2014/main" id="{6ED972B4-FA80-5647-B76B-0344010D00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D34D0B4-310C-0E4F-9F80-44F1ABA14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56" y="1714404"/>
            <a:ext cx="2751172" cy="2654300"/>
          </a:xfrm>
          <a:prstGeom prst="rect">
            <a:avLst/>
          </a:prstGeom>
        </p:spPr>
      </p:pic>
      <p:sp>
        <p:nvSpPr>
          <p:cNvPr id="10" name="Oval 9">
            <a:extLst>
              <a:ext uri="{FF2B5EF4-FFF2-40B4-BE49-F238E27FC236}">
                <a16:creationId xmlns:a16="http://schemas.microsoft.com/office/drawing/2014/main" id="{B1FCA89B-BD7A-5B4D-B4A9-0504FE3D0462}"/>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9" name="TextBox 8">
            <a:extLst>
              <a:ext uri="{FF2B5EF4-FFF2-40B4-BE49-F238E27FC236}">
                <a16:creationId xmlns:a16="http://schemas.microsoft.com/office/drawing/2014/main" id="{316BCB90-3798-AC47-B032-9B64BF67CAFE}"/>
              </a:ext>
            </a:extLst>
          </p:cNvPr>
          <p:cNvSpPr txBox="1"/>
          <p:nvPr/>
        </p:nvSpPr>
        <p:spPr>
          <a:xfrm>
            <a:off x="3733800" y="2241409"/>
            <a:ext cx="3886200" cy="1015663"/>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A short series of laser sessions may be recommended by your physician.</a:t>
            </a:r>
          </a:p>
        </p:txBody>
      </p:sp>
      <p:pic>
        <p:nvPicPr>
          <p:cNvPr id="3" name="Picture 2">
            <a:extLst>
              <a:ext uri="{FF2B5EF4-FFF2-40B4-BE49-F238E27FC236}">
                <a16:creationId xmlns:a16="http://schemas.microsoft.com/office/drawing/2014/main" id="{C3F5FF13-42C3-7049-9DFE-7741BBBCEE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288458"/>
            <a:ext cx="5295900" cy="1257300"/>
          </a:xfrm>
          <a:prstGeom prst="rect">
            <a:avLst/>
          </a:prstGeom>
        </p:spPr>
      </p:pic>
    </p:spTree>
    <p:extLst>
      <p:ext uri="{BB962C8B-B14F-4D97-AF65-F5344CB8AC3E}">
        <p14:creationId xmlns:p14="http://schemas.microsoft.com/office/powerpoint/2010/main" val="152326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gmne62xi6nrhl6vn2bahmo18.wpengine.netdna-cdn.com/wp-content/uploads/2015/06/MonaLisa-Touch-logo-HR-r.png">
            <a:extLst>
              <a:ext uri="{FF2B5EF4-FFF2-40B4-BE49-F238E27FC236}">
                <a16:creationId xmlns:a16="http://schemas.microsoft.com/office/drawing/2014/main" id="{A4FABCF7-AB6D-5B46-9C27-AF67FEA3A1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14BAE6C-56A6-E344-BCA1-566D085BB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56" y="1761350"/>
            <a:ext cx="2751172" cy="2654300"/>
          </a:xfrm>
          <a:prstGeom prst="rect">
            <a:avLst/>
          </a:prstGeom>
        </p:spPr>
      </p:pic>
      <p:sp>
        <p:nvSpPr>
          <p:cNvPr id="12" name="Oval 11">
            <a:extLst>
              <a:ext uri="{FF2B5EF4-FFF2-40B4-BE49-F238E27FC236}">
                <a16:creationId xmlns:a16="http://schemas.microsoft.com/office/drawing/2014/main" id="{DA5D6985-53FF-9242-B270-ECD0399A4855}"/>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4" name="TextBox 13">
            <a:extLst>
              <a:ext uri="{FF2B5EF4-FFF2-40B4-BE49-F238E27FC236}">
                <a16:creationId xmlns:a16="http://schemas.microsoft.com/office/drawing/2014/main" id="{610ABC56-AA53-004D-A400-C15098CE2A40}"/>
              </a:ext>
            </a:extLst>
          </p:cNvPr>
          <p:cNvSpPr txBox="1"/>
          <p:nvPr/>
        </p:nvSpPr>
        <p:spPr>
          <a:xfrm>
            <a:off x="3733800" y="2241409"/>
            <a:ext cx="4343400" cy="707886"/>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The MonaLisa Touch procedure typically requires no anesthesia.</a:t>
            </a:r>
          </a:p>
        </p:txBody>
      </p:sp>
      <p:pic>
        <p:nvPicPr>
          <p:cNvPr id="3" name="Picture 2">
            <a:extLst>
              <a:ext uri="{FF2B5EF4-FFF2-40B4-BE49-F238E27FC236}">
                <a16:creationId xmlns:a16="http://schemas.microsoft.com/office/drawing/2014/main" id="{F7E2E226-7C70-D54E-9A00-F94094B7A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59688"/>
            <a:ext cx="5499100" cy="1155700"/>
          </a:xfrm>
          <a:prstGeom prst="rect">
            <a:avLst/>
          </a:prstGeom>
        </p:spPr>
      </p:pic>
    </p:spTree>
    <p:extLst>
      <p:ext uri="{BB962C8B-B14F-4D97-AF65-F5344CB8AC3E}">
        <p14:creationId xmlns:p14="http://schemas.microsoft.com/office/powerpoint/2010/main" val="126401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gmne62xi6nrhl6vn2bahmo18.wpengine.netdna-cdn.com/wp-content/uploads/2015/06/MonaLisa-Touch-logo-HR-r.png">
            <a:extLst>
              <a:ext uri="{FF2B5EF4-FFF2-40B4-BE49-F238E27FC236}">
                <a16:creationId xmlns:a16="http://schemas.microsoft.com/office/drawing/2014/main" id="{1687B3DB-2D07-BD4C-8DE3-76D6EC2A28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5116022-C773-854E-806F-1B4864788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29" y="1708054"/>
            <a:ext cx="2669026" cy="2727902"/>
          </a:xfrm>
          <a:prstGeom prst="rect">
            <a:avLst/>
          </a:prstGeom>
        </p:spPr>
      </p:pic>
      <p:sp>
        <p:nvSpPr>
          <p:cNvPr id="8" name="Oval 7">
            <a:extLst>
              <a:ext uri="{FF2B5EF4-FFF2-40B4-BE49-F238E27FC236}">
                <a16:creationId xmlns:a16="http://schemas.microsoft.com/office/drawing/2014/main" id="{7962ADEC-5B30-8647-933E-810B9286FE1D}"/>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1" name="TextBox 10">
            <a:extLst>
              <a:ext uri="{FF2B5EF4-FFF2-40B4-BE49-F238E27FC236}">
                <a16:creationId xmlns:a16="http://schemas.microsoft.com/office/drawing/2014/main" id="{D6ED3BD9-A20B-8846-98E4-3E41F0A051E5}"/>
              </a:ext>
            </a:extLst>
          </p:cNvPr>
          <p:cNvSpPr txBox="1"/>
          <p:nvPr/>
        </p:nvSpPr>
        <p:spPr>
          <a:xfrm>
            <a:off x="3733800" y="2241409"/>
            <a:ext cx="4800600" cy="1938992"/>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Most patients resume their routines within a few days of the procedure and side effects are typically mild or unnoticeable in most cases. For a full list of warnings and indications, visit smilemonalisa.com.</a:t>
            </a:r>
          </a:p>
        </p:txBody>
      </p:sp>
      <p:pic>
        <p:nvPicPr>
          <p:cNvPr id="4" name="Picture 3">
            <a:extLst>
              <a:ext uri="{FF2B5EF4-FFF2-40B4-BE49-F238E27FC236}">
                <a16:creationId xmlns:a16="http://schemas.microsoft.com/office/drawing/2014/main" id="{709047E9-F0C7-FA48-9932-C5227DCEB2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59688"/>
            <a:ext cx="4851400" cy="1231900"/>
          </a:xfrm>
          <a:prstGeom prst="rect">
            <a:avLst/>
          </a:prstGeom>
        </p:spPr>
      </p:pic>
    </p:spTree>
    <p:extLst>
      <p:ext uri="{BB962C8B-B14F-4D97-AF65-F5344CB8AC3E}">
        <p14:creationId xmlns:p14="http://schemas.microsoft.com/office/powerpoint/2010/main" val="352838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9331"/>
            <a:ext cx="9178473" cy="5552881"/>
            <a:chOff x="16328" y="-72210"/>
            <a:chExt cx="9163050" cy="554355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799" b="-6548"/>
            <a:stretch/>
          </p:blipFill>
          <p:spPr>
            <a:xfrm>
              <a:off x="16328" y="-72210"/>
              <a:ext cx="9163050" cy="5543550"/>
            </a:xfrm>
            <a:prstGeom prst="rect">
              <a:avLst/>
            </a:prstGeom>
          </p:spPr>
        </p:pic>
        <p:sp>
          <p:nvSpPr>
            <p:cNvPr id="6" name="TextBox 5"/>
            <p:cNvSpPr txBox="1"/>
            <p:nvPr/>
          </p:nvSpPr>
          <p:spPr>
            <a:xfrm>
              <a:off x="473528" y="2078116"/>
              <a:ext cx="2743200" cy="1938992"/>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“It” refers to changes in gynecologic health and it happens to many women as they age.</a:t>
              </a:r>
            </a:p>
            <a:p>
              <a:pPr marL="342900" indent="-342900">
                <a:buFont typeface="Arial" panose="020B0604020202020204" pitchFamily="34" charset="0"/>
                <a:buChar char="•"/>
              </a:pPr>
              <a:endParaRPr lang="en-US" sz="2000" dirty="0">
                <a:solidFill>
                  <a:srgbClr val="EF4D80"/>
                </a:solidFill>
                <a:latin typeface="Arial" panose="020B0604020202020204" pitchFamily="34" charset="0"/>
                <a:cs typeface="Arial" panose="020B0604020202020204" pitchFamily="34" charset="0"/>
              </a:endParaRPr>
            </a:p>
          </p:txBody>
        </p:sp>
      </p:grpSp>
      <p:pic>
        <p:nvPicPr>
          <p:cNvPr id="3074" name="Picture 2" descr="http://gmne62xi6nrhl6vn2bahmo18.wpengine.netdna-cdn.com/wp-content/uploads/2015/06/MonaLisa-Touch-logo-HR-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59687"/>
            <a:ext cx="2438400" cy="651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8" y="438150"/>
            <a:ext cx="4310246" cy="2243522"/>
          </a:xfrm>
          <a:prstGeom prst="rect">
            <a:avLst/>
          </a:prstGeom>
        </p:spPr>
      </p:pic>
      <p:sp>
        <p:nvSpPr>
          <p:cNvPr id="9" name="TextBox 8"/>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REV 2 MLTU-PPPT-A-R2</a:t>
            </a:r>
          </a:p>
          <a:p>
            <a:endParaRPr lang="en-US" sz="700" dirty="0">
              <a:solidFill>
                <a:schemeClr val="bg1"/>
              </a:solidFill>
            </a:endParaRPr>
          </a:p>
        </p:txBody>
      </p:sp>
    </p:spTree>
    <p:extLst>
      <p:ext uri="{BB962C8B-B14F-4D97-AF65-F5344CB8AC3E}">
        <p14:creationId xmlns:p14="http://schemas.microsoft.com/office/powerpoint/2010/main" val="1763188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mne62xi6nrhl6vn2bahmo18.wpengine.netdna-cdn.com/wp-content/uploads/2015/06/MonaLisa-Touch-logo-HR-r.png">
            <a:extLst>
              <a:ext uri="{FF2B5EF4-FFF2-40B4-BE49-F238E27FC236}">
                <a16:creationId xmlns:a16="http://schemas.microsoft.com/office/drawing/2014/main" id="{3631B9B4-B8F2-1741-B39D-6BA6FD2337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8" name="Picture 7">
            <a:extLst>
              <a:ext uri="{FF2B5EF4-FFF2-40B4-BE49-F238E27FC236}">
                <a16:creationId xmlns:a16="http://schemas.microsoft.com/office/drawing/2014/main" id="{4975DD91-6867-6942-852D-10867242E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250" y="1511300"/>
            <a:ext cx="6413500" cy="2120900"/>
          </a:xfrm>
          <a:prstGeom prst="rect">
            <a:avLst/>
          </a:prstGeom>
        </p:spPr>
      </p:pic>
    </p:spTree>
    <p:extLst>
      <p:ext uri="{BB962C8B-B14F-4D97-AF65-F5344CB8AC3E}">
        <p14:creationId xmlns:p14="http://schemas.microsoft.com/office/powerpoint/2010/main" val="314610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476133-B598-7943-BE82-D8348C9A6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93" y="1580779"/>
            <a:ext cx="2923697" cy="2923697"/>
          </a:xfrm>
          <a:prstGeom prst="rect">
            <a:avLst/>
          </a:prstGeom>
        </p:spPr>
      </p:pic>
      <p:pic>
        <p:nvPicPr>
          <p:cNvPr id="10" name="Picture 2" descr="http://gmne62xi6nrhl6vn2bahmo18.wpengine.netdna-cdn.com/wp-content/uploads/2015/06/MonaLisa-Touch-logo-HR-r.png">
            <a:extLst>
              <a:ext uri="{FF2B5EF4-FFF2-40B4-BE49-F238E27FC236}">
                <a16:creationId xmlns:a16="http://schemas.microsoft.com/office/drawing/2014/main" id="{C2F23B90-A481-D241-8163-F920B45D47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B0F34CC9-408B-3B4B-A5D1-FD48D82D3325}"/>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5" name="TextBox 14">
            <a:extLst>
              <a:ext uri="{FF2B5EF4-FFF2-40B4-BE49-F238E27FC236}">
                <a16:creationId xmlns:a16="http://schemas.microsoft.com/office/drawing/2014/main" id="{541226AD-14CF-AE44-90F0-F70A317A0AE5}"/>
              </a:ext>
            </a:extLst>
          </p:cNvPr>
          <p:cNvSpPr txBox="1"/>
          <p:nvPr/>
        </p:nvSpPr>
        <p:spPr>
          <a:xfrm>
            <a:off x="3721842" y="2241409"/>
            <a:ext cx="4648200" cy="1323439"/>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It may be recommended that you wait ~2-3 days for any contact in the lased area. Talk with your physician post-procedure.</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4C578F2-E496-3B4A-984C-4EECACA23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09550"/>
            <a:ext cx="5600700" cy="1320800"/>
          </a:xfrm>
          <a:prstGeom prst="rect">
            <a:avLst/>
          </a:prstGeom>
        </p:spPr>
      </p:pic>
    </p:spTree>
    <p:extLst>
      <p:ext uri="{BB962C8B-B14F-4D97-AF65-F5344CB8AC3E}">
        <p14:creationId xmlns:p14="http://schemas.microsoft.com/office/powerpoint/2010/main" val="255385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065DB-2467-1548-86F5-5799795F8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34859"/>
            <a:ext cx="2948926" cy="2870809"/>
          </a:xfrm>
          <a:prstGeom prst="rect">
            <a:avLst/>
          </a:prstGeom>
        </p:spPr>
      </p:pic>
      <p:sp>
        <p:nvSpPr>
          <p:cNvPr id="7" name="TextBox 6"/>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pic>
        <p:nvPicPr>
          <p:cNvPr id="10" name="Picture 2" descr="http://gmne62xi6nrhl6vn2bahmo18.wpengine.netdna-cdn.com/wp-content/uploads/2015/06/MonaLisa-Touch-logo-HR-r.png">
            <a:extLst>
              <a:ext uri="{FF2B5EF4-FFF2-40B4-BE49-F238E27FC236}">
                <a16:creationId xmlns:a16="http://schemas.microsoft.com/office/drawing/2014/main" id="{68AF147A-1674-8340-ACA1-3920E6D6B6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937A35A8-899C-9343-BC53-447191CF43D6}"/>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5" name="TextBox 14">
            <a:extLst>
              <a:ext uri="{FF2B5EF4-FFF2-40B4-BE49-F238E27FC236}">
                <a16:creationId xmlns:a16="http://schemas.microsoft.com/office/drawing/2014/main" id="{33E76A43-CB7C-1549-B4EC-E06E64A92B6F}"/>
              </a:ext>
            </a:extLst>
          </p:cNvPr>
          <p:cNvSpPr txBox="1"/>
          <p:nvPr/>
        </p:nvSpPr>
        <p:spPr>
          <a:xfrm>
            <a:off x="3733800" y="2241408"/>
            <a:ext cx="4648200" cy="1631216"/>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Everyone is unique and our skin ages pre- and post-procedure. You and your physician should discuss your needs and expectations.  Yearly touch-up is recommended. </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DD44BDE-FCE4-864B-B04E-A09D19C7C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00" y="252318"/>
            <a:ext cx="3289300" cy="1206500"/>
          </a:xfrm>
          <a:prstGeom prst="rect">
            <a:avLst/>
          </a:prstGeom>
        </p:spPr>
      </p:pic>
    </p:spTree>
    <p:extLst>
      <p:ext uri="{BB962C8B-B14F-4D97-AF65-F5344CB8AC3E}">
        <p14:creationId xmlns:p14="http://schemas.microsoft.com/office/powerpoint/2010/main" val="293390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mne62xi6nrhl6vn2bahmo18.wpengine.netdna-cdn.com/wp-content/uploads/2015/06/MonaLisa-Touch-logo-HR-r.png">
            <a:extLst>
              <a:ext uri="{FF2B5EF4-FFF2-40B4-BE49-F238E27FC236}">
                <a16:creationId xmlns:a16="http://schemas.microsoft.com/office/drawing/2014/main" id="{CEC3AEF7-D88A-3B42-B4A5-93E4C163D3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3" name="Picture 2">
            <a:extLst>
              <a:ext uri="{FF2B5EF4-FFF2-40B4-BE49-F238E27FC236}">
                <a16:creationId xmlns:a16="http://schemas.microsoft.com/office/drawing/2014/main" id="{6EAF4869-77ED-9844-8445-8CD01B957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500" y="1625600"/>
            <a:ext cx="6870700" cy="1892300"/>
          </a:xfrm>
          <a:prstGeom prst="rect">
            <a:avLst/>
          </a:prstGeom>
        </p:spPr>
      </p:pic>
    </p:spTree>
    <p:extLst>
      <p:ext uri="{BB962C8B-B14F-4D97-AF65-F5344CB8AC3E}">
        <p14:creationId xmlns:p14="http://schemas.microsoft.com/office/powerpoint/2010/main" val="201902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mne62xi6nrhl6vn2bahmo18.wpengine.netdna-cdn.com/wp-content/uploads/2015/06/MonaLisa-Touch-logo-HR-r.png">
            <a:extLst>
              <a:ext uri="{FF2B5EF4-FFF2-40B4-BE49-F238E27FC236}">
                <a16:creationId xmlns:a16="http://schemas.microsoft.com/office/drawing/2014/main" id="{2C8FA17F-5F85-7C4E-AB14-B0D836BD3D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8" name="Picture 7">
            <a:extLst>
              <a:ext uri="{FF2B5EF4-FFF2-40B4-BE49-F238E27FC236}">
                <a16:creationId xmlns:a16="http://schemas.microsoft.com/office/drawing/2014/main" id="{E05A06DE-636A-0C4D-9E44-E474BFB6F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350" y="577850"/>
            <a:ext cx="5321300" cy="3987800"/>
          </a:xfrm>
          <a:prstGeom prst="rect">
            <a:avLst/>
          </a:prstGeom>
        </p:spPr>
      </p:pic>
    </p:spTree>
    <p:extLst>
      <p:ext uri="{BB962C8B-B14F-4D97-AF65-F5344CB8AC3E}">
        <p14:creationId xmlns:p14="http://schemas.microsoft.com/office/powerpoint/2010/main" val="896045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38850"/>
            <a:ext cx="8305800" cy="3323987"/>
          </a:xfrm>
          <a:prstGeom prst="rect">
            <a:avLst/>
          </a:prstGeom>
        </p:spPr>
        <p:txBody>
          <a:bodyPr wrap="square">
            <a:spAutoFit/>
          </a:bodyPr>
          <a:lstStyle/>
          <a:p>
            <a:r>
              <a:rPr lang="en-US" sz="700" b="1" dirty="0"/>
              <a:t>Indications</a:t>
            </a:r>
          </a:p>
          <a:p>
            <a:r>
              <a:rPr lang="en-US" sz="700" dirty="0"/>
              <a:t>The SmartXide Touch Laser (MonaLisa Touch Therapy) is indicated for incision, excision, ablation, vaporization and coagulation of body soft tissues in medical specialties including aesthetic (dermatology and plastic surgery), podiatry, otolaryngology (ENT), gynecology, neurosurgery, orthopedics, general thoracic surgery (including open and endoscopic), dental and oral surgery and genitourinary surgery.</a:t>
            </a:r>
          </a:p>
          <a:p>
            <a:r>
              <a:rPr lang="en-US" sz="700" dirty="0"/>
              <a:t> </a:t>
            </a:r>
          </a:p>
          <a:p>
            <a:r>
              <a:rPr lang="en-US" sz="700" b="1" dirty="0"/>
              <a:t>Contraindications</a:t>
            </a:r>
          </a:p>
          <a:p>
            <a:r>
              <a:rPr lang="en-US" sz="700" dirty="0"/>
              <a:t>Therapy using the SmartXide Touch laser is contraindicated for those patients who:</a:t>
            </a:r>
          </a:p>
          <a:p>
            <a:pPr>
              <a:buFont typeface="Arial" panose="020B0604020202020204" pitchFamily="34" charset="0"/>
              <a:buChar char="•"/>
            </a:pPr>
            <a:r>
              <a:rPr lang="en-US" sz="700" dirty="0"/>
              <a:t>Have vaginal, cervical, or other lesions in the treatment area that have not been evaluated and diagnosed</a:t>
            </a:r>
          </a:p>
          <a:p>
            <a:pPr>
              <a:buFont typeface="Arial" panose="020B0604020202020204" pitchFamily="34" charset="0"/>
              <a:buChar char="•"/>
            </a:pPr>
            <a:r>
              <a:rPr lang="en-US" sz="700" dirty="0"/>
              <a:t>Have active vaginal or vulvar infection i.e., (herpes, candida, STDs)</a:t>
            </a:r>
          </a:p>
          <a:p>
            <a:pPr>
              <a:buFont typeface="Arial" panose="020B0604020202020204" pitchFamily="34" charset="0"/>
              <a:buChar char="•"/>
            </a:pPr>
            <a:r>
              <a:rPr lang="en-US" sz="700" dirty="0"/>
              <a:t>Pregnant or within 3 months postpartum</a:t>
            </a:r>
          </a:p>
          <a:p>
            <a:pPr>
              <a:buFont typeface="Arial" panose="020B0604020202020204" pitchFamily="34" charset="0"/>
              <a:buChar char="•"/>
            </a:pPr>
            <a:r>
              <a:rPr lang="en-US" sz="700" dirty="0"/>
              <a:t>Have vaginal prolapse beyond hymen</a:t>
            </a:r>
          </a:p>
          <a:p>
            <a:pPr>
              <a:buFont typeface="Arial" panose="020B0604020202020204" pitchFamily="34" charset="0"/>
              <a:buChar char="•"/>
            </a:pPr>
            <a:r>
              <a:rPr lang="en-US" sz="700" dirty="0"/>
              <a:t>Have history of radiation to vaginal/ colo-rectal tissue</a:t>
            </a:r>
          </a:p>
          <a:p>
            <a:pPr>
              <a:buFont typeface="Arial" panose="020B0604020202020204" pitchFamily="34" charset="0"/>
              <a:buChar char="•"/>
            </a:pPr>
            <a:r>
              <a:rPr lang="en-US" sz="700" dirty="0"/>
              <a:t>Have history of reconstructive pelvic surgery with “mesh kits”</a:t>
            </a:r>
          </a:p>
          <a:p>
            <a:pPr>
              <a:buFont typeface="Arial" panose="020B0604020202020204" pitchFamily="34" charset="0"/>
              <a:buChar char="•"/>
            </a:pPr>
            <a:r>
              <a:rPr lang="en-US" sz="700" dirty="0"/>
              <a:t>Have a history of impaired wound healing</a:t>
            </a:r>
          </a:p>
          <a:p>
            <a:pPr>
              <a:buFont typeface="Arial" panose="020B0604020202020204" pitchFamily="34" charset="0"/>
              <a:buChar char="•"/>
            </a:pPr>
            <a:r>
              <a:rPr lang="en-US" sz="700" dirty="0"/>
              <a:t>Have a history of keloid formation</a:t>
            </a:r>
          </a:p>
          <a:p>
            <a:pPr>
              <a:buFont typeface="Arial" panose="020B0604020202020204" pitchFamily="34" charset="0"/>
              <a:buChar char="•"/>
            </a:pPr>
            <a:r>
              <a:rPr lang="en-US" sz="700" dirty="0"/>
              <a:t>Known anticoagulation treatment or thromboembolic condition</a:t>
            </a:r>
          </a:p>
          <a:p>
            <a:r>
              <a:rPr lang="en-US" sz="700" b="1" dirty="0"/>
              <a:t> </a:t>
            </a:r>
            <a:endParaRPr lang="en-US" sz="700" dirty="0"/>
          </a:p>
          <a:p>
            <a:r>
              <a:rPr lang="en-US" sz="700" b="1" dirty="0"/>
              <a:t>NOTE:</a:t>
            </a:r>
            <a:r>
              <a:rPr lang="en-US" sz="700" dirty="0"/>
              <a:t> A qualified practitioner is solely responsible for evaluating each subject’s suitability to undergo laser treatment and for informing those being treated about any risks involved with the treatment, pre-and postoperative care, and any other relevant information.</a:t>
            </a:r>
          </a:p>
          <a:p>
            <a:r>
              <a:rPr lang="en-US" sz="700" dirty="0"/>
              <a:t> </a:t>
            </a:r>
          </a:p>
          <a:p>
            <a:r>
              <a:rPr lang="en-US" sz="700" b="1" dirty="0"/>
              <a:t>Warnings and Cautions</a:t>
            </a:r>
          </a:p>
          <a:p>
            <a:r>
              <a:rPr lang="en-US" sz="700" dirty="0"/>
              <a:t> </a:t>
            </a:r>
          </a:p>
          <a:p>
            <a:r>
              <a:rPr lang="en-US" sz="700" b="1" dirty="0"/>
              <a:t>WARNING</a:t>
            </a:r>
            <a:r>
              <a:rPr lang="en-US" sz="700" dirty="0"/>
              <a:t>: The SmartXide Touch Laser can cause eye injury. Never use this device without protective eyewear.</a:t>
            </a:r>
          </a:p>
          <a:p>
            <a:r>
              <a:rPr lang="en-US" sz="700" b="1" dirty="0"/>
              <a:t>CAUTION:</a:t>
            </a:r>
            <a:r>
              <a:rPr lang="en-US" sz="700" dirty="0"/>
              <a:t> Use of controls, adjustments, or performance of procedures other than those specified herein may result in hazardous radiation exposure. To avoid these hazards, the precautions described in the Operator’s Manual must be observed when installing, operating, moving or servicing the system.</a:t>
            </a:r>
          </a:p>
          <a:p>
            <a:r>
              <a:rPr lang="en-US" sz="700" b="1" dirty="0"/>
              <a:t>CAUTION</a:t>
            </a:r>
            <a:r>
              <a:rPr lang="en-US" sz="700" dirty="0"/>
              <a:t>: Since the Probe, Vaginal Ring, and Handpiece may become contaminated with blood, fluids or human tissue, they must be cleaned and disinfected /sterilized after every treatment.</a:t>
            </a:r>
          </a:p>
          <a:p>
            <a:r>
              <a:rPr lang="en-US" sz="700" b="1" dirty="0"/>
              <a:t>CAUTION</a:t>
            </a:r>
            <a:r>
              <a:rPr lang="en-US" sz="700" dirty="0"/>
              <a:t>: Laser plume or smoke produced by the laser beam may contain live tissue. Use of a smoke evacuator is advised if plume is present.</a:t>
            </a:r>
          </a:p>
          <a:p>
            <a:r>
              <a:rPr lang="en-US" sz="700" b="1" dirty="0"/>
              <a:t>CAUTION</a:t>
            </a:r>
            <a:r>
              <a:rPr lang="en-US" sz="700" dirty="0"/>
              <a:t>: Exceeding the Smart Stack recommended maximum setting increases the risk of collateral thermal injury and increases wound healing time.</a:t>
            </a:r>
          </a:p>
          <a:p>
            <a:r>
              <a:rPr lang="en-US" sz="700" b="1" dirty="0"/>
              <a:t>Side Effects</a:t>
            </a:r>
          </a:p>
          <a:p>
            <a:r>
              <a:rPr lang="en-US" sz="700" dirty="0"/>
              <a:t>Possible side effects may include: Spotting,  mild vaginal bleeding, pink or brown vaginal discharge, mild to profuse watery vaginal discharge, redness, swelling, inflammation, tenderness, itching, irritation, burning upon urination, pinpoint bleeding  and discomfort.</a:t>
            </a:r>
          </a:p>
        </p:txBody>
      </p:sp>
      <p:pic>
        <p:nvPicPr>
          <p:cNvPr id="4" name="Picture 3">
            <a:extLst>
              <a:ext uri="{FF2B5EF4-FFF2-40B4-BE49-F238E27FC236}">
                <a16:creationId xmlns:a16="http://schemas.microsoft.com/office/drawing/2014/main" id="{EDA754B6-D60A-A842-9609-C12121AEB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993" y="4656939"/>
            <a:ext cx="615126" cy="241051"/>
          </a:xfrm>
          <a:prstGeom prst="rect">
            <a:avLst/>
          </a:prstGeom>
        </p:spPr>
      </p:pic>
      <p:pic>
        <p:nvPicPr>
          <p:cNvPr id="8" name="Picture 7">
            <a:extLst>
              <a:ext uri="{FF2B5EF4-FFF2-40B4-BE49-F238E27FC236}">
                <a16:creationId xmlns:a16="http://schemas.microsoft.com/office/drawing/2014/main" id="{7708016C-AD6D-6C42-8B31-E3F0454A29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81" y="4606053"/>
            <a:ext cx="1063319" cy="291938"/>
          </a:xfrm>
          <a:prstGeom prst="rect">
            <a:avLst/>
          </a:prstGeom>
        </p:spPr>
      </p:pic>
      <p:sp>
        <p:nvSpPr>
          <p:cNvPr id="9" name="TextBox 8"/>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61" y="35379"/>
            <a:ext cx="8711939" cy="4444369"/>
          </a:xfrm>
          <a:prstGeom prst="rect">
            <a:avLst/>
          </a:prstGeom>
        </p:spPr>
      </p:pic>
    </p:spTree>
    <p:extLst>
      <p:ext uri="{BB962C8B-B14F-4D97-AF65-F5344CB8AC3E}">
        <p14:creationId xmlns:p14="http://schemas.microsoft.com/office/powerpoint/2010/main" val="612653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00149"/>
          </a:xfrm>
          <a:prstGeom prst="rect">
            <a:avLst/>
          </a:prstGeom>
          <a:solidFill>
            <a:srgbClr val="EF4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sp>
        <p:nvSpPr>
          <p:cNvPr id="11" name="TextBox 10">
            <a:extLst>
              <a:ext uri="{FF2B5EF4-FFF2-40B4-BE49-F238E27FC236}">
                <a16:creationId xmlns:a16="http://schemas.microsoft.com/office/drawing/2014/main" id="{21890993-CEC6-6A4A-A8E8-D0D7AC812C45}"/>
              </a:ext>
            </a:extLst>
          </p:cNvPr>
          <p:cNvSpPr txBox="1"/>
          <p:nvPr/>
        </p:nvSpPr>
        <p:spPr>
          <a:xfrm>
            <a:off x="212272" y="278997"/>
            <a:ext cx="8550728"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POTENTIAL RISKS AND SIDE EFFECTS </a:t>
            </a:r>
            <a:endParaRPr lang="en-US" sz="20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457200" y="1657715"/>
            <a:ext cx="8458200" cy="3170099"/>
          </a:xfrm>
          <a:prstGeom prst="rect">
            <a:avLst/>
          </a:prstGeom>
        </p:spPr>
        <p:txBody>
          <a:bodyPr wrap="square">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Possible side effects in the treated area may include: </a:t>
            </a:r>
          </a:p>
          <a:p>
            <a:pPr marL="342900" indent="-34290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Mild pinpoint spotting or bleeding </a:t>
            </a:r>
          </a:p>
          <a:p>
            <a:pPr marL="342900" indent="-34290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Pink, brown or watery discharge</a:t>
            </a:r>
          </a:p>
          <a:p>
            <a:pPr marL="342900" indent="-34290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Redness, swelling,  or inflammation</a:t>
            </a:r>
          </a:p>
          <a:p>
            <a:pPr marL="342900" indent="-34290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Tenderness, itching, irritation, burning upon urination</a:t>
            </a:r>
          </a:p>
          <a:p>
            <a:pPr marL="342900" indent="-34290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Discomfort</a:t>
            </a:r>
          </a:p>
          <a:p>
            <a:pPr marL="342900" indent="-342900">
              <a:buFont typeface="Arial" panose="020B0604020202020204" pitchFamily="34" charset="0"/>
              <a:buChar char="•"/>
            </a:pP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r>
              <a:rPr lang="en-US" sz="2000" dirty="0">
                <a:solidFill>
                  <a:srgbClr val="EF4D80"/>
                </a:solidFill>
                <a:latin typeface="Arial" panose="020B0604020202020204" pitchFamily="34" charset="0"/>
                <a:cs typeface="Arial" panose="020B0604020202020204" pitchFamily="34" charset="0"/>
              </a:rPr>
              <a:t>Practices may elect to have patient sign a consent form that they are aware of the indications and potential side effects.</a:t>
            </a:r>
          </a:p>
          <a:p>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Tree>
    <p:extLst>
      <p:ext uri="{BB962C8B-B14F-4D97-AF65-F5344CB8AC3E}">
        <p14:creationId xmlns:p14="http://schemas.microsoft.com/office/powerpoint/2010/main" val="4485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6200000">
            <a:off x="699933" y="-882268"/>
            <a:ext cx="7936091" cy="9357728"/>
          </a:xfrm>
          <a:prstGeom prst="rect">
            <a:avLst/>
          </a:prstGeom>
          <a:solidFill>
            <a:srgbClr val="EF4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ttp://gmne62xi6nrhl6vn2bahmo18.wpengine.netdna-cdn.com/wp-content/uploads/2015/06/MonaLisa-Touch-logo-HR-r.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62200" y="1962150"/>
            <a:ext cx="4416837" cy="11797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Tree>
    <p:extLst>
      <p:ext uri="{BB962C8B-B14F-4D97-AF65-F5344CB8AC3E}">
        <p14:creationId xmlns:p14="http://schemas.microsoft.com/office/powerpoint/2010/main" val="36109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gmne62xi6nrhl6vn2bahmo18.wpengine.netdna-cdn.com/wp-content/uploads/2015/06/MonaLisa-Touch-logo-HR-r.png">
            <a:extLst>
              <a:ext uri="{FF2B5EF4-FFF2-40B4-BE49-F238E27FC236}">
                <a16:creationId xmlns:a16="http://schemas.microsoft.com/office/drawing/2014/main" id="{149D951A-2600-F247-8308-044BBA2725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561DD8AB-1B22-4A48-A7D0-870605F1E707}"/>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464560" y="1885950"/>
            <a:ext cx="5298440" cy="1292662"/>
          </a:xfrm>
          <a:prstGeom prst="rect">
            <a:avLst/>
          </a:prstGeom>
          <a:noFill/>
        </p:spPr>
        <p:txBody>
          <a:bodyPr wrap="square" rtlCol="0">
            <a:spAutoFit/>
          </a:bodyPr>
          <a:lstStyle/>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sz="2000" dirty="0">
                <a:solidFill>
                  <a:schemeClr val="tx1">
                    <a:lumMod val="65000"/>
                    <a:lumOff val="35000"/>
                  </a:schemeClr>
                </a:solidFill>
                <a:latin typeface="Arial" panose="020B0604020202020204" pitchFamily="34" charset="0"/>
                <a:cs typeface="Arial" panose="020B0604020202020204" pitchFamily="34" charset="0"/>
              </a:rPr>
              <a:t>Millions of women may be suffering in silence due to changes to their gynecologic health, but they don’t have to. </a:t>
            </a:r>
          </a:p>
        </p:txBody>
      </p:sp>
      <p:pic>
        <p:nvPicPr>
          <p:cNvPr id="13" name="Picture 12">
            <a:extLst>
              <a:ext uri="{FF2B5EF4-FFF2-40B4-BE49-F238E27FC236}">
                <a16:creationId xmlns:a16="http://schemas.microsoft.com/office/drawing/2014/main" id="{89F6B268-CBAE-AC47-83DD-D789F4113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45" y="1928070"/>
            <a:ext cx="2465985" cy="2379155"/>
          </a:xfrm>
          <a:prstGeom prst="rect">
            <a:avLst/>
          </a:prstGeom>
        </p:spPr>
      </p:pic>
      <p:sp>
        <p:nvSpPr>
          <p:cNvPr id="8" name="TextBox 7"/>
          <p:cNvSpPr txBox="1"/>
          <p:nvPr/>
        </p:nvSpPr>
        <p:spPr>
          <a:xfrm>
            <a:off x="0" y="485775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3" name="Picture 2">
            <a:extLst>
              <a:ext uri="{FF2B5EF4-FFF2-40B4-BE49-F238E27FC236}">
                <a16:creationId xmlns:a16="http://schemas.microsoft.com/office/drawing/2014/main" id="{B3CC71CD-2B53-A141-8260-69AE79B56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70316"/>
            <a:ext cx="5029200" cy="1282492"/>
          </a:xfrm>
          <a:prstGeom prst="rect">
            <a:avLst/>
          </a:prstGeom>
        </p:spPr>
      </p:pic>
    </p:spTree>
    <p:extLst>
      <p:ext uri="{BB962C8B-B14F-4D97-AF65-F5344CB8AC3E}">
        <p14:creationId xmlns:p14="http://schemas.microsoft.com/office/powerpoint/2010/main" val="25184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mne62xi6nrhl6vn2bahmo18.wpengine.netdna-cdn.com/wp-content/uploads/2015/06/MonaLisa-Touch-logo-HR-r.png">
            <a:extLst>
              <a:ext uri="{FF2B5EF4-FFF2-40B4-BE49-F238E27FC236}">
                <a16:creationId xmlns:a16="http://schemas.microsoft.com/office/drawing/2014/main" id="{0328B11C-0BE0-DB41-917E-96E5024DB3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485775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3" name="Picture 2">
            <a:extLst>
              <a:ext uri="{FF2B5EF4-FFF2-40B4-BE49-F238E27FC236}">
                <a16:creationId xmlns:a16="http://schemas.microsoft.com/office/drawing/2014/main" id="{9C2B0E01-8327-1048-A80B-B96BAC18F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1352550"/>
            <a:ext cx="5589518" cy="2601063"/>
          </a:xfrm>
          <a:prstGeom prst="rect">
            <a:avLst/>
          </a:prstGeom>
        </p:spPr>
      </p:pic>
    </p:spTree>
    <p:extLst>
      <p:ext uri="{BB962C8B-B14F-4D97-AF65-F5344CB8AC3E}">
        <p14:creationId xmlns:p14="http://schemas.microsoft.com/office/powerpoint/2010/main" val="278212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38150"/>
            <a:ext cx="8991600" cy="523220"/>
          </a:xfrm>
          <a:prstGeom prst="rect">
            <a:avLst/>
          </a:prstGeom>
          <a:noFill/>
        </p:spPr>
        <p:txBody>
          <a:bodyPr wrap="square" rtlCol="0">
            <a:spAutoFit/>
          </a:bodyPr>
          <a:lstStyle/>
          <a:p>
            <a:pPr algn="ctr"/>
            <a:r>
              <a:rPr lang="en-US" sz="2800" dirty="0">
                <a:solidFill>
                  <a:schemeClr val="bg1"/>
                </a:solidFill>
                <a:latin typeface="Tahoma"/>
              </a:rPr>
              <a:t>The reason for talking about the MonaLisa Touch.</a:t>
            </a:r>
          </a:p>
        </p:txBody>
      </p:sp>
      <p:sp>
        <p:nvSpPr>
          <p:cNvPr id="7" name="TextBox 6"/>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pic>
        <p:nvPicPr>
          <p:cNvPr id="8" name="Picture 2" descr="http://gmne62xi6nrhl6vn2bahmo18.wpengine.netdna-cdn.com/wp-content/uploads/2015/06/MonaLisa-Touch-logo-HR-r.png">
            <a:extLst>
              <a:ext uri="{FF2B5EF4-FFF2-40B4-BE49-F238E27FC236}">
                <a16:creationId xmlns:a16="http://schemas.microsoft.com/office/drawing/2014/main" id="{F0A41D3A-22A6-064E-A1F7-E8E45610B4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1490C6-718B-5145-B1D5-ADA60CEF888E}"/>
              </a:ext>
            </a:extLst>
          </p:cNvPr>
          <p:cNvSpPr txBox="1"/>
          <p:nvPr/>
        </p:nvSpPr>
        <p:spPr>
          <a:xfrm>
            <a:off x="304800" y="784724"/>
            <a:ext cx="8550728" cy="646331"/>
          </a:xfrm>
          <a:prstGeom prst="rect">
            <a:avLst/>
          </a:prstGeom>
          <a:noFill/>
        </p:spPr>
        <p:txBody>
          <a:bodyPr wrap="square" rtlCol="0">
            <a:spAutoFit/>
          </a:bodyPr>
          <a:lstStyle/>
          <a:p>
            <a:r>
              <a:rPr lang="en-US" sz="3600" b="1" dirty="0">
                <a:solidFill>
                  <a:srgbClr val="EF4D80"/>
                </a:solidFill>
                <a:latin typeface="Proxima Nova Rg" panose="02000506030000020004" pitchFamily="50" charset="0"/>
              </a:rPr>
              <a:t>UNIQUE OPTION FOR PATIENTS</a:t>
            </a:r>
          </a:p>
        </p:txBody>
      </p:sp>
      <p:sp>
        <p:nvSpPr>
          <p:cNvPr id="13" name="TextBox 12">
            <a:extLst>
              <a:ext uri="{FF2B5EF4-FFF2-40B4-BE49-F238E27FC236}">
                <a16:creationId xmlns:a16="http://schemas.microsoft.com/office/drawing/2014/main" id="{41AFF62D-4ABA-8A44-AC05-1B20C4EAABCE}"/>
              </a:ext>
            </a:extLst>
          </p:cNvPr>
          <p:cNvSpPr txBox="1"/>
          <p:nvPr/>
        </p:nvSpPr>
        <p:spPr>
          <a:xfrm>
            <a:off x="3733800" y="1836203"/>
            <a:ext cx="4191000" cy="1323439"/>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MonaLisa Touch (MLT) is a fractional C0</a:t>
            </a:r>
            <a:r>
              <a:rPr lang="en-US" sz="2000" baseline="-25000" dirty="0">
                <a:solidFill>
                  <a:schemeClr val="tx1">
                    <a:lumMod val="65000"/>
                    <a:lumOff val="35000"/>
                  </a:schemeClr>
                </a:solidFill>
                <a:latin typeface="Arial" panose="020B0604020202020204" pitchFamily="34" charset="0"/>
                <a:cs typeface="Arial" panose="020B0604020202020204" pitchFamily="34" charset="0"/>
              </a:rPr>
              <a:t>2</a:t>
            </a:r>
            <a:r>
              <a:rPr lang="en-US" sz="2000" dirty="0">
                <a:solidFill>
                  <a:schemeClr val="tx1">
                    <a:lumMod val="65000"/>
                    <a:lumOff val="35000"/>
                  </a:schemeClr>
                </a:solidFill>
                <a:latin typeface="Arial" panose="020B0604020202020204" pitchFamily="34" charset="0"/>
                <a:cs typeface="Arial" panose="020B0604020202020204" pitchFamily="34" charset="0"/>
              </a:rPr>
              <a:t> laser that may help with your gynecologic health. </a:t>
            </a:r>
          </a:p>
          <a:p>
            <a:endParaRPr lang="en-US" sz="2000" dirty="0">
              <a:solidFill>
                <a:srgbClr val="5453B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D0BA5881-23EC-2C4B-A0FC-58958EAE8C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114" y="1941800"/>
            <a:ext cx="2330656" cy="2248591"/>
          </a:xfrm>
          <a:prstGeom prst="rect">
            <a:avLst/>
          </a:prstGeom>
        </p:spPr>
      </p:pic>
      <p:sp>
        <p:nvSpPr>
          <p:cNvPr id="10" name="Oval 9">
            <a:extLst>
              <a:ext uri="{FF2B5EF4-FFF2-40B4-BE49-F238E27FC236}">
                <a16:creationId xmlns:a16="http://schemas.microsoft.com/office/drawing/2014/main" id="{21E4E972-3D30-A24B-8004-40CB15FB4A37}"/>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400" y="485775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pic>
        <p:nvPicPr>
          <p:cNvPr id="4" name="Picture 3">
            <a:extLst>
              <a:ext uri="{FF2B5EF4-FFF2-40B4-BE49-F238E27FC236}">
                <a16:creationId xmlns:a16="http://schemas.microsoft.com/office/drawing/2014/main" id="{05BAFE27-9357-5040-8D70-42C02C875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59688"/>
            <a:ext cx="6934200" cy="1166677"/>
          </a:xfrm>
          <a:prstGeom prst="rect">
            <a:avLst/>
          </a:prstGeom>
        </p:spPr>
      </p:pic>
    </p:spTree>
    <p:extLst>
      <p:ext uri="{BB962C8B-B14F-4D97-AF65-F5344CB8AC3E}">
        <p14:creationId xmlns:p14="http://schemas.microsoft.com/office/powerpoint/2010/main" val="201300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852" y="-3223"/>
            <a:ext cx="3431148" cy="5146723"/>
          </a:xfrm>
          <a:prstGeom prst="rect">
            <a:avLst/>
          </a:prstGeom>
        </p:spPr>
      </p:pic>
      <p:sp>
        <p:nvSpPr>
          <p:cNvPr id="7" name="TextBox 6"/>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pic>
        <p:nvPicPr>
          <p:cNvPr id="12" name="Picture 2" descr="http://gmne62xi6nrhl6vn2bahmo18.wpengine.netdna-cdn.com/wp-content/uploads/2015/06/MonaLisa-Touch-logo-HR-r.png">
            <a:extLst>
              <a:ext uri="{FF2B5EF4-FFF2-40B4-BE49-F238E27FC236}">
                <a16:creationId xmlns:a16="http://schemas.microsoft.com/office/drawing/2014/main" id="{50651DBB-F530-A947-916F-2398C0350F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D1F87B1-DC16-874D-9726-DA96E3155D5D}"/>
              </a:ext>
            </a:extLst>
          </p:cNvPr>
          <p:cNvSpPr/>
          <p:nvPr/>
        </p:nvSpPr>
        <p:spPr>
          <a:xfrm>
            <a:off x="4748709" y="2571750"/>
            <a:ext cx="2066594" cy="20665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F535311-B008-5A4B-89C7-CAF4F315FE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909" y="2650229"/>
            <a:ext cx="1914194" cy="1909636"/>
          </a:xfrm>
          <a:prstGeom prst="rect">
            <a:avLst/>
          </a:prstGeom>
        </p:spPr>
      </p:pic>
      <p:pic>
        <p:nvPicPr>
          <p:cNvPr id="5" name="Picture 4">
            <a:extLst>
              <a:ext uri="{FF2B5EF4-FFF2-40B4-BE49-F238E27FC236}">
                <a16:creationId xmlns:a16="http://schemas.microsoft.com/office/drawing/2014/main" id="{3C6403B6-C7DD-C149-8E3A-BF529558A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204" y="821691"/>
            <a:ext cx="4269780" cy="1828538"/>
          </a:xfrm>
          <a:prstGeom prst="rect">
            <a:avLst/>
          </a:prstGeom>
        </p:spPr>
      </p:pic>
    </p:spTree>
    <p:extLst>
      <p:ext uri="{BB962C8B-B14F-4D97-AF65-F5344CB8AC3E}">
        <p14:creationId xmlns:p14="http://schemas.microsoft.com/office/powerpoint/2010/main" val="327444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33" t="494" r="13859" b="16255"/>
          <a:stretch/>
        </p:blipFill>
        <p:spPr>
          <a:xfrm>
            <a:off x="3048001" y="0"/>
            <a:ext cx="6096000" cy="5143500"/>
          </a:xfrm>
          <a:prstGeom prst="rect">
            <a:avLst/>
          </a:prstGeom>
        </p:spPr>
      </p:pic>
      <p:sp>
        <p:nvSpPr>
          <p:cNvPr id="5" name="TextBox 4"/>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sp>
        <p:nvSpPr>
          <p:cNvPr id="12" name="Snip Single Corner Rectangle 11"/>
          <p:cNvSpPr/>
          <p:nvPr/>
        </p:nvSpPr>
        <p:spPr>
          <a:xfrm>
            <a:off x="-27216" y="2466"/>
            <a:ext cx="4245429" cy="5127941"/>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nip Single Corner Rectangle 15"/>
          <p:cNvSpPr/>
          <p:nvPr/>
        </p:nvSpPr>
        <p:spPr>
          <a:xfrm>
            <a:off x="0" y="12965"/>
            <a:ext cx="4991100" cy="5127942"/>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6200000">
            <a:off x="-782346" y="779753"/>
            <a:ext cx="5146096" cy="3581398"/>
          </a:xfrm>
          <a:prstGeom prst="rect">
            <a:avLst/>
          </a:prstGeom>
          <a:solidFill>
            <a:srgbClr val="EF4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74064" y="1962150"/>
            <a:ext cx="2902535" cy="762000"/>
          </a:xfrm>
        </p:spPr>
        <p:txBody>
          <a:bodyPr>
            <a:noAutofit/>
          </a:bodyPr>
          <a:lstStyle/>
          <a:p>
            <a:pPr algn="l"/>
            <a:r>
              <a:rPr lang="en-US" sz="2000" dirty="0">
                <a:solidFill>
                  <a:schemeClr val="bg1"/>
                </a:solidFill>
                <a:latin typeface="Arial" panose="020B0604020202020204" pitchFamily="34" charset="0"/>
                <a:cs typeface="Arial" panose="020B0604020202020204" pitchFamily="34" charset="0"/>
              </a:rPr>
              <a:t>For millions of women, MonaLisa Touch is a simple, proven laser device for use in gynecologic health.</a:t>
            </a:r>
            <a:endParaRPr lang="en-US" sz="2000" b="1" dirty="0">
              <a:solidFill>
                <a:srgbClr val="EF4D80"/>
              </a:solidFill>
              <a:latin typeface="Arial" panose="020B0604020202020204" pitchFamily="34" charset="0"/>
              <a:cs typeface="Arial" panose="020B0604020202020204" pitchFamily="34" charset="0"/>
            </a:endParaRPr>
          </a:p>
        </p:txBody>
      </p:sp>
      <p:pic>
        <p:nvPicPr>
          <p:cNvPr id="26" name="Picture 2" descr="http://gmne62xi6nrhl6vn2bahmo18.wpengine.netdna-cdn.com/wp-content/uploads/2015/06/MonaLisa-Touch-logo-HR-r.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90971" y="895350"/>
            <a:ext cx="2419842" cy="6463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A7ABD20F-253B-9048-A35F-A6910C5CC039}"/>
              </a:ext>
            </a:extLst>
          </p:cNvPr>
          <p:cNvCxnSpPr/>
          <p:nvPr/>
        </p:nvCxnSpPr>
        <p:spPr>
          <a:xfrm>
            <a:off x="490971" y="1733550"/>
            <a:ext cx="2480829" cy="0"/>
          </a:xfrm>
          <a:prstGeom prst="line">
            <a:avLst/>
          </a:prstGeom>
          <a:ln w="28575">
            <a:solidFill>
              <a:srgbClr val="FF91AF"/>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7188" y="485775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Tree>
    <p:extLst>
      <p:ext uri="{BB962C8B-B14F-4D97-AF65-F5344CB8AC3E}">
        <p14:creationId xmlns:p14="http://schemas.microsoft.com/office/powerpoint/2010/main" val="154452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38150"/>
            <a:ext cx="8991600" cy="523220"/>
          </a:xfrm>
          <a:prstGeom prst="rect">
            <a:avLst/>
          </a:prstGeom>
          <a:noFill/>
        </p:spPr>
        <p:txBody>
          <a:bodyPr wrap="square" rtlCol="0">
            <a:spAutoFit/>
          </a:bodyPr>
          <a:lstStyle/>
          <a:p>
            <a:pPr algn="ctr"/>
            <a:r>
              <a:rPr lang="en-US" sz="2800" dirty="0">
                <a:solidFill>
                  <a:schemeClr val="bg1"/>
                </a:solidFill>
                <a:latin typeface="Tahoma"/>
              </a:rPr>
              <a:t>The reason for talking about the MonaLisa Touch.</a:t>
            </a:r>
          </a:p>
        </p:txBody>
      </p:sp>
      <p:sp>
        <p:nvSpPr>
          <p:cNvPr id="7" name="TextBox 6"/>
          <p:cNvSpPr txBox="1"/>
          <p:nvPr/>
        </p:nvSpPr>
        <p:spPr>
          <a:xfrm>
            <a:off x="0" y="4857750"/>
            <a:ext cx="1447800" cy="307777"/>
          </a:xfrm>
          <a:prstGeom prst="rect">
            <a:avLst/>
          </a:prstGeom>
          <a:noFill/>
        </p:spPr>
        <p:txBody>
          <a:bodyPr wrap="square" rtlCol="0">
            <a:spAutoFit/>
          </a:bodyPr>
          <a:lstStyle/>
          <a:p>
            <a:r>
              <a:rPr lang="en-US" sz="700" dirty="0">
                <a:solidFill>
                  <a:schemeClr val="bg1"/>
                </a:solidFill>
              </a:rPr>
              <a:t>MLTU-PPPT-A-R2</a:t>
            </a:r>
          </a:p>
          <a:p>
            <a:endParaRPr lang="en-US" sz="700" dirty="0">
              <a:solidFill>
                <a:schemeClr val="bg1"/>
              </a:solidFill>
            </a:endParaRPr>
          </a:p>
        </p:txBody>
      </p:sp>
      <p:pic>
        <p:nvPicPr>
          <p:cNvPr id="8" name="Picture 2" descr="http://gmne62xi6nrhl6vn2bahmo18.wpengine.netdna-cdn.com/wp-content/uploads/2015/06/MonaLisa-Touch-logo-HR-r.png">
            <a:extLst>
              <a:ext uri="{FF2B5EF4-FFF2-40B4-BE49-F238E27FC236}">
                <a16:creationId xmlns:a16="http://schemas.microsoft.com/office/drawing/2014/main" id="{8F8B92F1-A5B2-AE4A-9E0F-0953545F5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97CE633-E78E-E44D-A6FE-527F1B9499B3}"/>
              </a:ext>
            </a:extLst>
          </p:cNvPr>
          <p:cNvSpPr txBox="1"/>
          <p:nvPr/>
        </p:nvSpPr>
        <p:spPr>
          <a:xfrm>
            <a:off x="304800" y="784724"/>
            <a:ext cx="8550728" cy="646331"/>
          </a:xfrm>
          <a:prstGeom prst="rect">
            <a:avLst/>
          </a:prstGeom>
          <a:noFill/>
        </p:spPr>
        <p:txBody>
          <a:bodyPr wrap="square" rtlCol="0">
            <a:spAutoFit/>
          </a:bodyPr>
          <a:lstStyle/>
          <a:p>
            <a:r>
              <a:rPr lang="en-US" sz="3600" b="1" dirty="0">
                <a:solidFill>
                  <a:srgbClr val="EF4D80"/>
                </a:solidFill>
                <a:latin typeface="Proxima Nova Rg" panose="02000506030000020004" pitchFamily="50" charset="0"/>
              </a:rPr>
              <a:t>FRACTIONAL CO</a:t>
            </a:r>
            <a:r>
              <a:rPr lang="en-US" sz="3600" b="1" baseline="-25000" dirty="0">
                <a:solidFill>
                  <a:srgbClr val="EF4D80"/>
                </a:solidFill>
                <a:latin typeface="Proxima Nova Rg" panose="02000506030000020004" pitchFamily="50" charset="0"/>
              </a:rPr>
              <a:t>2</a:t>
            </a:r>
            <a:r>
              <a:rPr lang="en-US" sz="3600" b="1" dirty="0">
                <a:solidFill>
                  <a:srgbClr val="EF4D80"/>
                </a:solidFill>
                <a:latin typeface="Proxima Nova Rg" panose="02000506030000020004" pitchFamily="50" charset="0"/>
              </a:rPr>
              <a:t> LASER</a:t>
            </a:r>
          </a:p>
        </p:txBody>
      </p:sp>
      <p:pic>
        <p:nvPicPr>
          <p:cNvPr id="5" name="Picture 4">
            <a:extLst>
              <a:ext uri="{FF2B5EF4-FFF2-40B4-BE49-F238E27FC236}">
                <a16:creationId xmlns:a16="http://schemas.microsoft.com/office/drawing/2014/main" id="{72BB70DD-A7A8-F14D-81EB-6C1636433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799" y="1989950"/>
            <a:ext cx="2277286" cy="2197100"/>
          </a:xfrm>
          <a:prstGeom prst="rect">
            <a:avLst/>
          </a:prstGeom>
        </p:spPr>
      </p:pic>
      <p:sp>
        <p:nvSpPr>
          <p:cNvPr id="13" name="Oval 12">
            <a:extLst>
              <a:ext uri="{FF2B5EF4-FFF2-40B4-BE49-F238E27FC236}">
                <a16:creationId xmlns:a16="http://schemas.microsoft.com/office/drawing/2014/main" id="{6FC4058B-53F0-9641-AE75-6F596545DE90}"/>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15" name="TextBox 14">
            <a:extLst>
              <a:ext uri="{FF2B5EF4-FFF2-40B4-BE49-F238E27FC236}">
                <a16:creationId xmlns:a16="http://schemas.microsoft.com/office/drawing/2014/main" id="{DA85F534-71B2-C942-A4BF-600803BF7BCE}"/>
              </a:ext>
            </a:extLst>
          </p:cNvPr>
          <p:cNvSpPr txBox="1"/>
          <p:nvPr/>
        </p:nvSpPr>
        <p:spPr>
          <a:xfrm>
            <a:off x="3756797" y="2235934"/>
            <a:ext cx="4320403" cy="1631216"/>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The MonaLisa Touch laser is a device for gynecologic use that delivers laser energy to tissue. This is followed by the body’s natural healing response.</a:t>
            </a:r>
            <a:endParaRPr lang="en-US" sz="2400" b="1" dirty="0">
              <a:solidFill>
                <a:srgbClr val="5453B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92D244-7895-E442-8DC3-EF0246C27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80" y="209550"/>
            <a:ext cx="5427634" cy="1287751"/>
          </a:xfrm>
          <a:prstGeom prst="rect">
            <a:avLst/>
          </a:prstGeom>
        </p:spPr>
      </p:pic>
    </p:spTree>
    <p:extLst>
      <p:ext uri="{BB962C8B-B14F-4D97-AF65-F5344CB8AC3E}">
        <p14:creationId xmlns:p14="http://schemas.microsoft.com/office/powerpoint/2010/main" val="333624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mne62xi6nrhl6vn2bahmo18.wpengine.netdna-cdn.com/wp-content/uploads/2015/06/MonaLisa-Touch-logo-HR-r.png">
            <a:extLst>
              <a:ext uri="{FF2B5EF4-FFF2-40B4-BE49-F238E27FC236}">
                <a16:creationId xmlns:a16="http://schemas.microsoft.com/office/drawing/2014/main" id="{2AAEC6EF-A988-A743-BEA5-8D1BA3758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59688"/>
            <a:ext cx="1524000" cy="407062"/>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7052AD81-1540-644C-B1C1-FA5386DA70F3}"/>
              </a:ext>
            </a:extLst>
          </p:cNvPr>
          <p:cNvSpPr/>
          <p:nvPr/>
        </p:nvSpPr>
        <p:spPr>
          <a:xfrm>
            <a:off x="798145" y="1836203"/>
            <a:ext cx="2504594" cy="2504594"/>
          </a:xfrm>
          <a:prstGeom prst="ellipse">
            <a:avLst/>
          </a:prstGeom>
          <a:noFill/>
          <a:ln w="57150">
            <a:solidFill>
              <a:srgbClr val="EF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89F6B268-CBAE-AC47-83DD-D789F4113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45" y="1928070"/>
            <a:ext cx="2465985" cy="2379155"/>
          </a:xfrm>
          <a:prstGeom prst="rect">
            <a:avLst/>
          </a:prstGeom>
        </p:spPr>
      </p:pic>
      <p:sp>
        <p:nvSpPr>
          <p:cNvPr id="8" name="TextBox 7"/>
          <p:cNvSpPr txBox="1"/>
          <p:nvPr/>
        </p:nvSpPr>
        <p:spPr>
          <a:xfrm>
            <a:off x="152400" y="4876800"/>
            <a:ext cx="1447800" cy="307777"/>
          </a:xfrm>
          <a:prstGeom prst="rect">
            <a:avLst/>
          </a:prstGeom>
          <a:noFill/>
        </p:spPr>
        <p:txBody>
          <a:bodyPr wrap="square" rtlCol="0">
            <a:spAutoFit/>
          </a:bodyPr>
          <a:lstStyle/>
          <a:p>
            <a:r>
              <a:rPr lang="en-US" sz="700" dirty="0">
                <a:solidFill>
                  <a:schemeClr val="bg1">
                    <a:lumMod val="65000"/>
                  </a:schemeClr>
                </a:solidFill>
              </a:rPr>
              <a:t>REV 2 MLTU-PPPT-A-R2</a:t>
            </a:r>
          </a:p>
          <a:p>
            <a:endParaRPr lang="en-US" sz="700" dirty="0">
              <a:solidFill>
                <a:schemeClr val="bg1">
                  <a:lumMod val="65000"/>
                </a:schemeClr>
              </a:solidFill>
            </a:endParaRPr>
          </a:p>
        </p:txBody>
      </p:sp>
      <p:sp>
        <p:nvSpPr>
          <p:cNvPr id="9" name="TextBox 8">
            <a:extLst>
              <a:ext uri="{FF2B5EF4-FFF2-40B4-BE49-F238E27FC236}">
                <a16:creationId xmlns:a16="http://schemas.microsoft.com/office/drawing/2014/main" id="{DA13447B-7F67-964B-8352-7AD697D50431}"/>
              </a:ext>
            </a:extLst>
          </p:cNvPr>
          <p:cNvSpPr txBox="1"/>
          <p:nvPr/>
        </p:nvSpPr>
        <p:spPr>
          <a:xfrm>
            <a:off x="3756797" y="2232958"/>
            <a:ext cx="4320403" cy="1938992"/>
          </a:xfrm>
          <a:prstGeom prst="rect">
            <a:avLst/>
          </a:prstGeom>
          <a:noFill/>
        </p:spPr>
        <p:txBody>
          <a:bodyPr wrap="square" rtlCol="0">
            <a:spAutoFit/>
          </a:bodyPr>
          <a:lstStyle/>
          <a:p>
            <a:r>
              <a:rPr lang="en-US" sz="2000" dirty="0">
                <a:solidFill>
                  <a:schemeClr val="tx1">
                    <a:lumMod val="65000"/>
                    <a:lumOff val="35000"/>
                  </a:schemeClr>
                </a:solidFill>
                <a:latin typeface="Arial" panose="020B0604020202020204" pitchFamily="34" charset="0"/>
                <a:cs typeface="Arial" panose="020B0604020202020204" pitchFamily="34" charset="0"/>
              </a:rPr>
              <a:t>The MonaLisa Touch procedure was the first gynecologic laser offered globally in 2012 and became available in the US in 2014. You can feel confident knowing that it’s a trusted device.</a:t>
            </a:r>
          </a:p>
        </p:txBody>
      </p:sp>
      <p:pic>
        <p:nvPicPr>
          <p:cNvPr id="5" name="Picture 4">
            <a:extLst>
              <a:ext uri="{FF2B5EF4-FFF2-40B4-BE49-F238E27FC236}">
                <a16:creationId xmlns:a16="http://schemas.microsoft.com/office/drawing/2014/main" id="{E87DAB42-80F5-C045-ABF0-F531655E6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09550"/>
            <a:ext cx="5731550" cy="1187450"/>
          </a:xfrm>
          <a:prstGeom prst="rect">
            <a:avLst/>
          </a:prstGeom>
        </p:spPr>
      </p:pic>
    </p:spTree>
    <p:extLst>
      <p:ext uri="{BB962C8B-B14F-4D97-AF65-F5344CB8AC3E}">
        <p14:creationId xmlns:p14="http://schemas.microsoft.com/office/powerpoint/2010/main" val="245174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34775</TotalTime>
  <Words>1033</Words>
  <Application>Microsoft Office PowerPoint</Application>
  <PresentationFormat>On-screen Show (16:9)</PresentationFormat>
  <Paragraphs>95</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Tahoma</vt:lpstr>
      <vt:lpstr>Calibri</vt:lpstr>
      <vt:lpstr>Proxima Nova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Cynosure Laser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Yourself Again</dc:title>
  <dc:creator>Morris, Shannon</dc:creator>
  <cp:lastModifiedBy>Tanya Moroyoqui</cp:lastModifiedBy>
  <cp:revision>272</cp:revision>
  <cp:lastPrinted>2018-10-17T14:39:04Z</cp:lastPrinted>
  <dcterms:created xsi:type="dcterms:W3CDTF">2015-03-05T17:53:18Z</dcterms:created>
  <dcterms:modified xsi:type="dcterms:W3CDTF">2025-04-09T19:03:55Z</dcterms:modified>
</cp:coreProperties>
</file>